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5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261" r:id="rId52"/>
    <p:sldId id="352" r:id="rId53"/>
    <p:sldId id="353" r:id="rId54"/>
    <p:sldId id="354" r:id="rId55"/>
    <p:sldId id="313" r:id="rId56"/>
    <p:sldId id="262" r:id="rId57"/>
    <p:sldId id="258" r:id="rId58"/>
    <p:sldId id="259" r:id="rId59"/>
    <p:sldId id="314" r:id="rId60"/>
    <p:sldId id="315" r:id="rId61"/>
    <p:sldId id="316" r:id="rId62"/>
    <p:sldId id="355" r:id="rId63"/>
    <p:sldId id="356" r:id="rId6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9C81"/>
    <a:srgbClr val="8CC56D"/>
    <a:srgbClr val="CCFF33"/>
    <a:srgbClr val="FFFF00"/>
    <a:srgbClr val="5FA18E"/>
    <a:srgbClr val="99FF66"/>
    <a:srgbClr val="66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noProof="0" smtClean="0"/>
              <a:t>Textmasterformate durch Klicken bearbeiten</a:t>
            </a:r>
          </a:p>
          <a:p>
            <a:pPr lvl="1"/>
            <a:r>
              <a:rPr lang="en-GB" altLang="de-DE" noProof="0" smtClean="0"/>
              <a:t>Zweite Ebene</a:t>
            </a:r>
          </a:p>
          <a:p>
            <a:pPr lvl="2"/>
            <a:r>
              <a:rPr lang="en-GB" altLang="de-DE" noProof="0" smtClean="0"/>
              <a:t>Dritte Ebene</a:t>
            </a:r>
          </a:p>
          <a:p>
            <a:pPr lvl="3"/>
            <a:r>
              <a:rPr lang="en-GB" altLang="de-DE" noProof="0" smtClean="0"/>
              <a:t>Vierte Ebene</a:t>
            </a:r>
          </a:p>
          <a:p>
            <a:pPr lvl="4"/>
            <a:r>
              <a:rPr lang="en-GB" altLang="de-DE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3B47123-0236-48C4-B2CF-33202C9258E8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37941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40D8CF-C860-4D0D-A3A8-010B914FD191}" type="slidenum">
              <a:rPr lang="en-GB" altLang="de-DE"/>
              <a:pPr/>
              <a:t>1</a:t>
            </a:fld>
            <a:endParaRPr lang="en-GB" altLang="de-DE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D036-8157-44E9-BE3D-AF76E78BF2F0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49A60-3663-4D5E-9381-A72861D89356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8370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DC479-FA01-4F17-B1D6-273CD4ECA16A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3591-DCBD-4EAF-B594-89E380590932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84084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A4454-D29A-4A8F-B867-24A7BF5FBC5C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D7157-AFCB-4D30-8331-3A02875D2324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503117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C1EC-A1D9-4987-B21E-EBFFE916593A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1AD7B-27B1-4B3A-8285-A72F41C1C6C6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53068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BDE88-E596-4C1F-9DED-9FD82762EA92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54698-C2F1-4D8E-9AFB-88838902BA0E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957545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2A716-E0FE-4DA5-96F6-2C433B2084EA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018C3-5A90-43A4-8AAD-57E43194681D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13579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E6D2D-2F65-44DF-9A8F-DAE861CFAA38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CAC6-E97A-4E1C-B438-E642E81727BA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8676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90D8-1B9C-4034-8DCE-D7A8A933E444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26F2-1280-45FC-9F7D-8BFE62C564D5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407458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8B851-79DA-4EFE-947E-8FEE51D7E82A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E364C-A1FF-4805-9A93-790EC12D0004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37807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ACB5B-A150-4A66-A477-CF096077CC2F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E3751-A186-4300-998B-C96130836FB2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838833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39399-8B54-42C5-A3A8-36941F0BA35E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C9B66-980E-46B5-A64E-F83DCA8BF9F0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25443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19C8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 smtClean="0"/>
              <a:t>Textmasterformate durch Klicken bearbeiten</a:t>
            </a:r>
          </a:p>
          <a:p>
            <a:pPr lvl="1"/>
            <a:r>
              <a:rPr lang="en-GB" altLang="de-DE" smtClean="0"/>
              <a:t>Zweite Ebene</a:t>
            </a:r>
          </a:p>
          <a:p>
            <a:pPr lvl="2"/>
            <a:r>
              <a:rPr lang="en-GB" altLang="de-DE" smtClean="0"/>
              <a:t>Dritte Ebene</a:t>
            </a:r>
          </a:p>
          <a:p>
            <a:pPr lvl="3"/>
            <a:r>
              <a:rPr lang="en-GB" altLang="de-DE" smtClean="0"/>
              <a:t>Vierte Ebene</a:t>
            </a:r>
          </a:p>
          <a:p>
            <a:pPr lvl="4"/>
            <a:r>
              <a:rPr lang="en-GB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A19ECA7-166E-47A4-8C16-699693BA7755}" type="datetime1">
              <a:rPr lang="en-GB" altLang="de-DE"/>
              <a:pPr>
                <a:defRPr/>
              </a:pPr>
              <a:t>10/07/2018</a:t>
            </a:fld>
            <a:endParaRPr lang="en-GB" alt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02840B1-7B46-4E4A-AF7B-FA0E9333860F}" type="slidenum">
              <a:rPr lang="en-GB" altLang="de-DE"/>
              <a:pPr>
                <a:defRPr/>
              </a:pPr>
              <a:t>‹#›</a:t>
            </a:fld>
            <a:endParaRPr lang="en-GB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ICCP-Logo_trans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052513"/>
            <a:ext cx="2303462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1"/>
          <p:cNvSpPr>
            <a:spLocks noChangeArrowheads="1"/>
          </p:cNvSpPr>
          <p:nvPr/>
        </p:nvSpPr>
        <p:spPr bwMode="auto">
          <a:xfrm>
            <a:off x="179388" y="904875"/>
            <a:ext cx="8281987" cy="581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49263" algn="ctr" eaLnBrk="1" hangingPunct="1"/>
            <a:endParaRPr lang="en-GB" altLang="de-DE"/>
          </a:p>
          <a:p>
            <a:pPr indent="449263" algn="ctr" eaLnBrk="1" hangingPunct="1"/>
            <a:endParaRPr lang="en-GB" altLang="de-DE"/>
          </a:p>
          <a:p>
            <a:pPr indent="449263" algn="ctr" eaLnBrk="1" hangingPunct="1"/>
            <a:endParaRPr lang="en-GB" altLang="de-DE"/>
          </a:p>
          <a:p>
            <a:pPr indent="449263" algn="r" eaLnBrk="1" hangingPunct="1"/>
            <a:r>
              <a:rPr lang="en-GB" altLang="de-DE"/>
              <a:t>			   </a:t>
            </a:r>
            <a:r>
              <a:rPr lang="en-GB" altLang="de-DE" sz="2400">
                <a:solidFill>
                  <a:srgbClr val="FFFF00"/>
                </a:solidFill>
              </a:rPr>
              <a:t>2018 ROUND ROBIN EXERCISE Thermally altered coals</a:t>
            </a:r>
          </a:p>
          <a:p>
            <a:pPr indent="449263" algn="ctr" eaLnBrk="1" hangingPunct="1"/>
            <a:endParaRPr lang="en-GB" altLang="de-DE"/>
          </a:p>
          <a:p>
            <a:pPr indent="449263" algn="ctr" eaLnBrk="1" hangingPunct="1"/>
            <a:r>
              <a:rPr lang="en-GB" altLang="de-DE"/>
              <a:t>	 						  Convenors: </a:t>
            </a:r>
          </a:p>
          <a:p>
            <a:pPr indent="449263" algn="ctr" eaLnBrk="1" hangingPunct="1"/>
            <a:r>
              <a:rPr lang="en-GB" altLang="de-DE"/>
              <a:t>					                         Dr. Jolanta Kus                            					     Dr. Magdalena Misz-Kennan  </a:t>
            </a:r>
          </a:p>
          <a:p>
            <a:pPr indent="449263" algn="ctr" eaLnBrk="1" hangingPunct="1"/>
            <a:r>
              <a:rPr lang="en-GB" altLang="de-DE"/>
              <a:t>                                                                                     Dr. Deolinda Flores</a:t>
            </a:r>
          </a:p>
          <a:p>
            <a:pPr indent="449263" algn="ctr" eaLnBrk="1" hangingPunct="1"/>
            <a:endParaRPr lang="en-GB" altLang="de-DE"/>
          </a:p>
          <a:p>
            <a:pPr indent="449263" algn="ctr" eaLnBrk="1" hangingPunct="1"/>
            <a:endParaRPr lang="en-GB" altLang="de-DE"/>
          </a:p>
          <a:p>
            <a:pPr indent="449263" algn="ctr" eaLnBrk="1" hangingPunct="1"/>
            <a:endParaRPr lang="en-GB" altLang="de-DE" sz="1600"/>
          </a:p>
          <a:p>
            <a:pPr indent="449263" eaLnBrk="1" hangingPunct="1"/>
            <a:endParaRPr lang="en-GB" altLang="de-DE" sz="1600"/>
          </a:p>
          <a:p>
            <a:pPr indent="449263" eaLnBrk="1" hangingPunct="1"/>
            <a:endParaRPr lang="en-GB" altLang="de-DE" sz="1600"/>
          </a:p>
          <a:p>
            <a:pPr indent="449263" eaLnBrk="1" hangingPunct="1"/>
            <a:r>
              <a:rPr lang="en-GB" altLang="de-DE" sz="1600"/>
              <a:t>Geochemistry of Oil and Coal (B 1.5)</a:t>
            </a:r>
          </a:p>
          <a:p>
            <a:pPr indent="449263" eaLnBrk="1" hangingPunct="1"/>
            <a:r>
              <a:rPr lang="en-GB" altLang="de-DE" sz="1600"/>
              <a:t>Federal Institute for Geosciences and Natural Resources</a:t>
            </a:r>
          </a:p>
          <a:p>
            <a:pPr indent="449263" eaLnBrk="1" hangingPunct="1"/>
            <a:r>
              <a:rPr lang="en-GB" altLang="de-DE" sz="1600"/>
              <a:t>Stilleweg 2</a:t>
            </a:r>
          </a:p>
          <a:p>
            <a:pPr indent="449263" eaLnBrk="1" hangingPunct="1"/>
            <a:r>
              <a:rPr lang="en-GB" altLang="de-DE" sz="1600"/>
              <a:t>D-30655 Hannover</a:t>
            </a:r>
          </a:p>
          <a:p>
            <a:pPr indent="449263" eaLnBrk="1" hangingPunct="1"/>
            <a:r>
              <a:rPr lang="en-GB" altLang="de-DE" sz="1600"/>
              <a:t>Germany</a:t>
            </a:r>
          </a:p>
          <a:p>
            <a:pPr indent="449263" eaLnBrk="1" hangingPunct="1"/>
            <a:r>
              <a:rPr lang="en-GB" altLang="de-DE" sz="1600"/>
              <a:t>e-mail: J.Kus@bgr.de</a:t>
            </a:r>
          </a:p>
        </p:txBody>
      </p:sp>
      <p:sp>
        <p:nvSpPr>
          <p:cNvPr id="2052" name="Rectangle 22"/>
          <p:cNvSpPr>
            <a:spLocks noChangeArrowheads="1"/>
          </p:cNvSpPr>
          <p:nvPr/>
        </p:nvSpPr>
        <p:spPr bwMode="auto">
          <a:xfrm>
            <a:off x="2987675" y="836613"/>
            <a:ext cx="54737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449263" algn="r" eaLnBrk="1" hangingPunct="1"/>
            <a:r>
              <a:rPr lang="en-GB" altLang="de-DE">
                <a:solidFill>
                  <a:srgbClr val="FF0000"/>
                </a:solidFill>
              </a:rPr>
              <a:t>ICCP  COMMISSION III</a:t>
            </a:r>
          </a:p>
          <a:p>
            <a:pPr indent="449263" algn="r" eaLnBrk="1" hangingPunct="1"/>
            <a:endParaRPr lang="en-GB" altLang="de-DE"/>
          </a:p>
          <a:p>
            <a:pPr indent="449263" eaLnBrk="1" hangingPunct="1"/>
            <a:r>
              <a:rPr lang="en-GB" altLang="de-DE"/>
              <a:t>                                                 Self-Heating WG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223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9.0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616575" y="2625725"/>
            <a:ext cx="1873250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1.28% VRr; NA% VRmax</a:t>
            </a:r>
          </a:p>
        </p:txBody>
      </p:sp>
      <p:sp>
        <p:nvSpPr>
          <p:cNvPr id="1127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10.0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932363" y="1196975"/>
            <a:ext cx="1871662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1.28% VRr; NA% VRmax</a:t>
            </a:r>
          </a:p>
        </p:txBody>
      </p:sp>
      <p:sp>
        <p:nvSpPr>
          <p:cNvPr id="1229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382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11.0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0.92% VRr; NA% VRmax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2484438" y="2006600"/>
            <a:ext cx="1871662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13318" name="Textfeld 8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12.0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300788" y="608013"/>
            <a:ext cx="1871662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0.92% VRr; NA% VRmax</a:t>
            </a:r>
          </a:p>
        </p:txBody>
      </p:sp>
      <p:sp>
        <p:nvSpPr>
          <p:cNvPr id="14342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13.0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11188" y="2708275"/>
            <a:ext cx="1873250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0.92% VRr; NA% VRmax</a:t>
            </a:r>
          </a:p>
        </p:txBody>
      </p:sp>
      <p:sp>
        <p:nvSpPr>
          <p:cNvPr id="15366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14.0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995738" y="1628775"/>
            <a:ext cx="1871662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0.93% VRr; NA% VRmax</a:t>
            </a:r>
          </a:p>
        </p:txBody>
      </p:sp>
      <p:sp>
        <p:nvSpPr>
          <p:cNvPr id="1639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15.0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519863" y="2924175"/>
            <a:ext cx="1871662" cy="100965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0.93% VRr; NA% VRmax</a:t>
            </a:r>
          </a:p>
        </p:txBody>
      </p:sp>
      <p:sp>
        <p:nvSpPr>
          <p:cNvPr id="1741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16.0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779838" y="2133600"/>
            <a:ext cx="1871662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0.96% VRr; NA% VRmax</a:t>
            </a:r>
          </a:p>
        </p:txBody>
      </p:sp>
      <p:sp>
        <p:nvSpPr>
          <p:cNvPr id="18438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/>
              <a:t>Photo 17.0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489200" y="1557338"/>
            <a:ext cx="1871663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1.01% VRr; NA% VRmax</a:t>
            </a:r>
          </a:p>
        </p:txBody>
      </p:sp>
      <p:sp>
        <p:nvSpPr>
          <p:cNvPr id="19462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/>
              <a:t>Photo 18.0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051050" y="2924175"/>
            <a:ext cx="3529013" cy="100965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1.30% VRr; 1.43% VRmax</a:t>
            </a:r>
          </a:p>
        </p:txBody>
      </p:sp>
      <p:sp>
        <p:nvSpPr>
          <p:cNvPr id="20486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519113" y="423863"/>
            <a:ext cx="1212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/>
              <a:t>Photo 1.0</a:t>
            </a:r>
          </a:p>
        </p:txBody>
      </p:sp>
      <p:sp>
        <p:nvSpPr>
          <p:cNvPr id="3" name="Abgerundetes Rechteck 2"/>
          <p:cNvSpPr/>
          <p:nvPr/>
        </p:nvSpPr>
        <p:spPr>
          <a:xfrm>
            <a:off x="4572000" y="1916113"/>
            <a:ext cx="1871663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0.96% VRr; NA% VRmax</a:t>
            </a:r>
          </a:p>
        </p:txBody>
      </p:sp>
      <p:sp>
        <p:nvSpPr>
          <p:cNvPr id="3078" name="Textfeld 1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rgbClr val="FF0000"/>
                </a:solidFill>
              </a:rPr>
              <a:t>Photo 19.0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616575" y="2781300"/>
            <a:ext cx="1873250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1.39% VRr; 1.49% VRmax</a:t>
            </a:r>
          </a:p>
        </p:txBody>
      </p:sp>
      <p:sp>
        <p:nvSpPr>
          <p:cNvPr id="2151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20.0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635375" y="2060575"/>
            <a:ext cx="2376488" cy="1081088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1.39% VRr; 1.49% VRmax</a:t>
            </a:r>
          </a:p>
        </p:txBody>
      </p:sp>
      <p:sp>
        <p:nvSpPr>
          <p:cNvPr id="2253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21.0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854200" y="1989138"/>
            <a:ext cx="1871663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1.49% VRr; 1.58% VRmax</a:t>
            </a:r>
          </a:p>
        </p:txBody>
      </p:sp>
      <p:sp>
        <p:nvSpPr>
          <p:cNvPr id="23558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22.0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935038" y="2312988"/>
            <a:ext cx="3492500" cy="205263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1.49% VRr; 1.58% VRmax</a:t>
            </a:r>
          </a:p>
        </p:txBody>
      </p:sp>
      <p:sp>
        <p:nvSpPr>
          <p:cNvPr id="24582" name="Textfeld 7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23.0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227763" y="3321050"/>
            <a:ext cx="1873250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0.93% VRr; 1.05% VRmax</a:t>
            </a:r>
          </a:p>
        </p:txBody>
      </p:sp>
      <p:sp>
        <p:nvSpPr>
          <p:cNvPr id="25606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24.0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867400" y="3716338"/>
            <a:ext cx="1873250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0.92% VRr; 1.01% VRmax</a:t>
            </a:r>
          </a:p>
        </p:txBody>
      </p:sp>
      <p:sp>
        <p:nvSpPr>
          <p:cNvPr id="2663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25.0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572000" y="2276475"/>
            <a:ext cx="1871663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0.92% VRr; 1.01% VRmax</a:t>
            </a:r>
          </a:p>
        </p:txBody>
      </p:sp>
      <p:sp>
        <p:nvSpPr>
          <p:cNvPr id="2765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26.0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635375" y="5249863"/>
            <a:ext cx="1873250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0.92% VRr; 0.99% VRmax</a:t>
            </a:r>
          </a:p>
        </p:txBody>
      </p:sp>
      <p:sp>
        <p:nvSpPr>
          <p:cNvPr id="28678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27.0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2051050" y="1484313"/>
            <a:ext cx="6408738" cy="331311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1.13% VRr; 1.20% VRmax</a:t>
            </a:r>
          </a:p>
        </p:txBody>
      </p:sp>
      <p:sp>
        <p:nvSpPr>
          <p:cNvPr id="29702" name="Textfeld 7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28.0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697413" y="3424238"/>
            <a:ext cx="3330575" cy="10842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1.13% VRr; 1.20% VRmax</a:t>
            </a:r>
          </a:p>
        </p:txBody>
      </p:sp>
      <p:sp>
        <p:nvSpPr>
          <p:cNvPr id="30726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223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2.0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258888" y="3068638"/>
            <a:ext cx="1871662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0.96% VRr; NA% VRmax</a:t>
            </a:r>
          </a:p>
        </p:txBody>
      </p:sp>
      <p:sp>
        <p:nvSpPr>
          <p:cNvPr id="4102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0"/>
            <a:ext cx="8655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29.0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635375" y="2924175"/>
            <a:ext cx="1873250" cy="100965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1.13% VRr; 1.20% VRmax</a:t>
            </a:r>
          </a:p>
        </p:txBody>
      </p:sp>
      <p:sp>
        <p:nvSpPr>
          <p:cNvPr id="3175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0712965_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82037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30.0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356100" y="3444875"/>
            <a:ext cx="1871663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4.40% VRr; 2.93% VRmax</a:t>
            </a:r>
          </a:p>
        </p:txBody>
      </p:sp>
      <p:sp>
        <p:nvSpPr>
          <p:cNvPr id="3277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0712965_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3"/>
            <a:ext cx="863758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31.0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681538" y="2349500"/>
            <a:ext cx="1871662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4.40% VRr; 2.93% VRmax</a:t>
            </a:r>
          </a:p>
        </p:txBody>
      </p:sp>
      <p:sp>
        <p:nvSpPr>
          <p:cNvPr id="33798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0712983-1_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63"/>
            <a:ext cx="8637587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rgbClr val="FF0000"/>
                </a:solidFill>
              </a:rPr>
              <a:t>Photo 32.0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887538" y="1484313"/>
            <a:ext cx="1871662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5.16% VRr; 5.32% VRmax</a:t>
            </a:r>
          </a:p>
        </p:txBody>
      </p:sp>
      <p:sp>
        <p:nvSpPr>
          <p:cNvPr id="34822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0712981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700"/>
            <a:ext cx="8682037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33.0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851275" y="1773238"/>
            <a:ext cx="1873250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1.60% VRr; 1.71% VRmax</a:t>
            </a:r>
          </a:p>
        </p:txBody>
      </p:sp>
      <p:sp>
        <p:nvSpPr>
          <p:cNvPr id="35846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0712980_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82037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34.0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076825" y="1773238"/>
            <a:ext cx="1871663" cy="45243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1.60% VRr; 1.72% VRmax</a:t>
            </a:r>
          </a:p>
        </p:txBody>
      </p:sp>
      <p:sp>
        <p:nvSpPr>
          <p:cNvPr id="3687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0712980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925"/>
            <a:ext cx="86010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35.0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195513" y="3416300"/>
            <a:ext cx="1871662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1.60% VRr; 1.72% VRmax</a:t>
            </a:r>
          </a:p>
        </p:txBody>
      </p:sp>
      <p:sp>
        <p:nvSpPr>
          <p:cNvPr id="3789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0712977_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875"/>
            <a:ext cx="8601075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36.0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708400" y="2997200"/>
            <a:ext cx="1871663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1.62% VRr; 1.72% VRmax</a:t>
            </a:r>
          </a:p>
        </p:txBody>
      </p:sp>
      <p:sp>
        <p:nvSpPr>
          <p:cNvPr id="38918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0712972_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82037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37.0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356100" y="4581525"/>
            <a:ext cx="1871663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1.80% VRr; 1.96% VRmax</a:t>
            </a:r>
          </a:p>
        </p:txBody>
      </p:sp>
      <p:sp>
        <p:nvSpPr>
          <p:cNvPr id="39942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0712971_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82037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38.0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132138" y="4508500"/>
            <a:ext cx="3600450" cy="136842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2.01% VRr; 2.09% VRmax</a:t>
            </a:r>
          </a:p>
        </p:txBody>
      </p:sp>
      <p:sp>
        <p:nvSpPr>
          <p:cNvPr id="40966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223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/>
              <a:t>Photo 3.0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715000" y="2925763"/>
            <a:ext cx="1871663" cy="1006475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0.96% VRr; NA% VRmax</a:t>
            </a:r>
          </a:p>
        </p:txBody>
      </p:sp>
      <p:sp>
        <p:nvSpPr>
          <p:cNvPr id="5126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0712965_4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63"/>
            <a:ext cx="863758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39.0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748338" y="1773238"/>
            <a:ext cx="1871662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4.40% VRr; 2.93% VRmax</a:t>
            </a:r>
          </a:p>
        </p:txBody>
      </p:sp>
      <p:sp>
        <p:nvSpPr>
          <p:cNvPr id="4199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0712965_3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82037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40.0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348038" y="4437063"/>
            <a:ext cx="1871662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4.40% VRr; 2.93% VRmax</a:t>
            </a:r>
          </a:p>
        </p:txBody>
      </p:sp>
      <p:sp>
        <p:nvSpPr>
          <p:cNvPr id="4301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0712965_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"/>
            <a:ext cx="8599487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41.0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059113" y="2997200"/>
            <a:ext cx="1873250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4.40% VRr; 2.93% VRmax</a:t>
            </a:r>
          </a:p>
        </p:txBody>
      </p:sp>
      <p:sp>
        <p:nvSpPr>
          <p:cNvPr id="44038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6350"/>
            <a:ext cx="866457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42.0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059113" y="3357563"/>
            <a:ext cx="1008062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1.40% VRr; 1.48% VRmax</a:t>
            </a:r>
          </a:p>
        </p:txBody>
      </p:sp>
      <p:sp>
        <p:nvSpPr>
          <p:cNvPr id="45062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113"/>
            <a:ext cx="864235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43.0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716463" y="5084763"/>
            <a:ext cx="1511300" cy="64770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1.40% VRr; 1.48% VRmax</a:t>
            </a:r>
          </a:p>
        </p:txBody>
      </p:sp>
      <p:sp>
        <p:nvSpPr>
          <p:cNvPr id="46086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5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44.0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692275" y="2312988"/>
            <a:ext cx="1871663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1.40% VRr; 1.48% VRmax</a:t>
            </a:r>
          </a:p>
        </p:txBody>
      </p:sp>
      <p:sp>
        <p:nvSpPr>
          <p:cNvPr id="4711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5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45.0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870075" y="3500438"/>
            <a:ext cx="1873250" cy="649287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1.40% VRr; 1.48% VRmax</a:t>
            </a:r>
          </a:p>
        </p:txBody>
      </p:sp>
      <p:sp>
        <p:nvSpPr>
          <p:cNvPr id="4813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588"/>
            <a:ext cx="8658225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46.0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1547813" y="1916113"/>
            <a:ext cx="3384550" cy="144145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1.13% VRr; 1.20% VRmax</a:t>
            </a:r>
          </a:p>
        </p:txBody>
      </p:sp>
      <p:sp>
        <p:nvSpPr>
          <p:cNvPr id="49158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5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rgbClr val="FF0000"/>
                </a:solidFill>
              </a:rPr>
              <a:t>Photo 47.0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276600" y="3357563"/>
            <a:ext cx="1871663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1.13% VRr; 1.20% VRmax</a:t>
            </a:r>
          </a:p>
        </p:txBody>
      </p:sp>
      <p:sp>
        <p:nvSpPr>
          <p:cNvPr id="50182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5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48.0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571875" y="3068638"/>
            <a:ext cx="1871663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1.13% VRr; 1.20% VRmax</a:t>
            </a:r>
          </a:p>
        </p:txBody>
      </p:sp>
      <p:sp>
        <p:nvSpPr>
          <p:cNvPr id="51206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223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4.0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683375" y="1916113"/>
            <a:ext cx="1873250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1.53% VRr; NA% VRmax</a:t>
            </a:r>
          </a:p>
        </p:txBody>
      </p:sp>
      <p:sp>
        <p:nvSpPr>
          <p:cNvPr id="615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4235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rgbClr val="FF0000"/>
                </a:solidFill>
              </a:rPr>
              <a:t>Photo 49.0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924300" y="4221163"/>
            <a:ext cx="1871663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4.40% VRr; 2.93% VRmax</a:t>
            </a:r>
          </a:p>
        </p:txBody>
      </p:sp>
      <p:sp>
        <p:nvSpPr>
          <p:cNvPr id="5223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863"/>
            <a:ext cx="8599488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50.0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067175" y="2205038"/>
            <a:ext cx="1873250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4.40% VRr; 2.93% VRmax</a:t>
            </a:r>
          </a:p>
        </p:txBody>
      </p:sp>
      <p:sp>
        <p:nvSpPr>
          <p:cNvPr id="5325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40762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51.0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867400" y="1609725"/>
            <a:ext cx="1873250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4.40% VRr; 2.93% VRmax</a:t>
            </a:r>
          </a:p>
        </p:txBody>
      </p:sp>
      <p:sp>
        <p:nvSpPr>
          <p:cNvPr id="54278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5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52.0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572000" y="1916113"/>
            <a:ext cx="2663825" cy="230505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4.40% VRr; 2.93% VRmax</a:t>
            </a:r>
          </a:p>
        </p:txBody>
      </p:sp>
      <p:sp>
        <p:nvSpPr>
          <p:cNvPr id="55302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5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53.0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572000" y="1341438"/>
            <a:ext cx="3600450" cy="23034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4.40% VRr; 2.93% VRmax</a:t>
            </a:r>
          </a:p>
        </p:txBody>
      </p:sp>
      <p:sp>
        <p:nvSpPr>
          <p:cNvPr id="56326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5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54.0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867400" y="1844675"/>
            <a:ext cx="1873250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4.40% VRr; 2.93% VRmax</a:t>
            </a:r>
          </a:p>
        </p:txBody>
      </p:sp>
      <p:sp>
        <p:nvSpPr>
          <p:cNvPr id="5735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5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55.0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572000" y="1916113"/>
            <a:ext cx="1871663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0.82% VRr; NA% VRmax</a:t>
            </a:r>
          </a:p>
        </p:txBody>
      </p:sp>
      <p:sp>
        <p:nvSpPr>
          <p:cNvPr id="5837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"/>
            <a:ext cx="8631237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56.0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987675" y="2565400"/>
            <a:ext cx="1871663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0.82% VRr; NA% VRmax</a:t>
            </a:r>
          </a:p>
        </p:txBody>
      </p:sp>
      <p:sp>
        <p:nvSpPr>
          <p:cNvPr id="59398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656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57.0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924300" y="3789363"/>
            <a:ext cx="1871663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1.63% VRr; 1.66% VRmax</a:t>
            </a:r>
          </a:p>
        </p:txBody>
      </p:sp>
      <p:sp>
        <p:nvSpPr>
          <p:cNvPr id="60422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938"/>
            <a:ext cx="8591550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rgbClr val="FF0000"/>
                </a:solidFill>
              </a:rPr>
              <a:t>Photo 58.0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4284663" y="2636838"/>
            <a:ext cx="1871662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2.01% VRr; 2.09% VRmax</a:t>
            </a:r>
          </a:p>
        </p:txBody>
      </p:sp>
      <p:sp>
        <p:nvSpPr>
          <p:cNvPr id="61446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223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5.0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719763" y="2420938"/>
            <a:ext cx="1873250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1.53% VRr; NA% VRmax</a:t>
            </a:r>
          </a:p>
        </p:txBody>
      </p:sp>
      <p:sp>
        <p:nvSpPr>
          <p:cNvPr id="717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56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59.1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924300" y="1628775"/>
            <a:ext cx="1871663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1.93% VRr; 2.00% VRmax</a:t>
            </a:r>
          </a:p>
        </p:txBody>
      </p:sp>
      <p:sp>
        <p:nvSpPr>
          <p:cNvPr id="62470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13"/>
            <a:ext cx="864235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59.2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924300" y="1628775"/>
            <a:ext cx="1871663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1.93% VRr; 2.00% VRmax</a:t>
            </a:r>
          </a:p>
        </p:txBody>
      </p:sp>
      <p:sp>
        <p:nvSpPr>
          <p:cNvPr id="63494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463"/>
            <a:ext cx="8642350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60.1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924300" y="2636838"/>
            <a:ext cx="1871663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1.93% VRr; 2.00% VRmax</a:t>
            </a:r>
          </a:p>
        </p:txBody>
      </p:sp>
      <p:sp>
        <p:nvSpPr>
          <p:cNvPr id="64518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Grafi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64235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350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60.2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3924300" y="2636838"/>
            <a:ext cx="1871663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989512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1.93% VRr; 2.00% VRmax</a:t>
            </a:r>
          </a:p>
        </p:txBody>
      </p:sp>
      <p:sp>
        <p:nvSpPr>
          <p:cNvPr id="65542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223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6.0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5616575" y="1617663"/>
            <a:ext cx="1873250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0.94% VRr; NA% VRmax</a:t>
            </a:r>
          </a:p>
        </p:txBody>
      </p:sp>
      <p:sp>
        <p:nvSpPr>
          <p:cNvPr id="8198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223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7.0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6300788" y="1341438"/>
            <a:ext cx="1871662" cy="1008062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0.94% VRr; NA% VRmax</a:t>
            </a:r>
          </a:p>
        </p:txBody>
      </p:sp>
      <p:sp>
        <p:nvSpPr>
          <p:cNvPr id="9222" name="Textfeld 6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19113" y="423863"/>
            <a:ext cx="1223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de-DE" b="1">
                <a:solidFill>
                  <a:schemeClr val="bg1"/>
                </a:solidFill>
              </a:rPr>
              <a:t>Photo 8.0</a:t>
            </a:r>
          </a:p>
        </p:txBody>
      </p:sp>
      <p:sp>
        <p:nvSpPr>
          <p:cNvPr id="7" name="Abgerundetes Rechteck 6"/>
          <p:cNvSpPr/>
          <p:nvPr/>
        </p:nvSpPr>
        <p:spPr>
          <a:xfrm>
            <a:off x="3492500" y="2060575"/>
            <a:ext cx="1871663" cy="1008063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789113" y="423863"/>
            <a:ext cx="4860925" cy="369887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</a:rPr>
              <a:t>Vitrinite reflectance: 1.28% VRr; NA% VRmax</a:t>
            </a:r>
          </a:p>
        </p:txBody>
      </p:sp>
      <p:sp>
        <p:nvSpPr>
          <p:cNvPr id="10246" name="Textfeld 7"/>
          <p:cNvSpPr txBox="1">
            <a:spLocks noChangeArrowheads="1"/>
          </p:cNvSpPr>
          <p:nvPr/>
        </p:nvSpPr>
        <p:spPr bwMode="auto">
          <a:xfrm>
            <a:off x="519113" y="790575"/>
            <a:ext cx="80073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u="sng">
                <a:solidFill>
                  <a:srgbClr val="FF0000"/>
                </a:solidFill>
              </a:rPr>
              <a:t>Reflectance values below 0.90% VRr and above 0.98 VRr are considered to </a:t>
            </a:r>
          </a:p>
          <a:p>
            <a:r>
              <a:rPr lang="en-GB" altLang="de-DE" u="sng">
                <a:solidFill>
                  <a:srgbClr val="FF0000"/>
                </a:solidFill>
              </a:rPr>
              <a:t>be oxidatively and thermally altered</a:t>
            </a:r>
            <a:r>
              <a:rPr lang="en-GB" altLang="de-DE" u="sng"/>
              <a:t>.</a:t>
            </a:r>
            <a:endParaRPr lang="de-DE" altLang="de-DE"/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1929</Words>
  <Application>Microsoft Office PowerPoint</Application>
  <PresentationFormat>On-screen Show (4:3)</PresentationFormat>
  <Paragraphs>271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Arial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BGR-NLFB-GGA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KusJ</dc:creator>
  <cp:lastModifiedBy>ΣΤΑΥΡΟΣ</cp:lastModifiedBy>
  <cp:revision>49</cp:revision>
  <dcterms:created xsi:type="dcterms:W3CDTF">2009-04-22T10:33:00Z</dcterms:created>
  <dcterms:modified xsi:type="dcterms:W3CDTF">2018-07-10T17:22:28Z</dcterms:modified>
</cp:coreProperties>
</file>