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1" r:id="rId3"/>
    <p:sldId id="272" r:id="rId4"/>
    <p:sldId id="288" r:id="rId5"/>
    <p:sldId id="295" r:id="rId6"/>
    <p:sldId id="298" r:id="rId7"/>
    <p:sldId id="297" r:id="rId8"/>
    <p:sldId id="293" r:id="rId9"/>
    <p:sldId id="296" r:id="rId10"/>
    <p:sldId id="271" r:id="rId11"/>
    <p:sldId id="289" r:id="rId12"/>
    <p:sldId id="290" r:id="rId13"/>
    <p:sldId id="291" r:id="rId14"/>
    <p:sldId id="292" r:id="rId15"/>
    <p:sldId id="294" r:id="rId16"/>
    <p:sldId id="299" r:id="rId17"/>
    <p:sldId id="269" r:id="rId18"/>
    <p:sldId id="268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s, Jolanta" initials="KJ" lastIdx="2" clrIdx="0">
    <p:extLst>
      <p:ext uri="{19B8F6BF-5375-455C-9EA6-DF929625EA0E}">
        <p15:presenceInfo xmlns:p15="http://schemas.microsoft.com/office/powerpoint/2012/main" userId="Kus, Jolan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6E"/>
    <a:srgbClr val="9BB4C8"/>
    <a:srgbClr val="E6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5" autoAdjust="0"/>
    <p:restoredTop sz="89976" autoAdjust="0"/>
  </p:normalViewPr>
  <p:slideViewPr>
    <p:cSldViewPr snapToGrid="0" snapToObjects="1" showGuides="1">
      <p:cViewPr varScale="1">
        <p:scale>
          <a:sx n="104" d="100"/>
          <a:sy n="104" d="100"/>
        </p:scale>
        <p:origin x="720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4" d="100"/>
          <a:sy n="84" d="100"/>
        </p:scale>
        <p:origin x="35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EEF546F-4FA4-BDF4-91AE-D359D1C65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61C1829-3C5C-66F4-B7F6-5952243ED6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6065C-0886-5E48-ACAD-AFD2F61DB99E}" type="datetimeFigureOut">
              <a:rPr lang="de-DE" smtClean="0"/>
              <a:t>19.09.2023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7106F8E-01D5-68B1-FCAF-5190128F8C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1ADB99C-D3EA-154C-A280-EF97C53287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3CAE6-2DCB-7148-A1AE-D53C429F95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7902494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B06B6-0CFC-4341-85C2-3C1C52EA9AD0}" type="datetimeFigureOut">
              <a:rPr lang="de-DE" smtClean="0"/>
              <a:t>19.09.2023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BF965-7FE4-407B-A472-646F99C2CE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13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200" dirty="0">
                <a:solidFill>
                  <a:srgbClr val="FFFF00"/>
                </a:solidFill>
              </a:rPr>
              <a:t>U.S. Geological Survey, Reston, Virginia, USA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BF965-7FE4-407B-A472-646F99C2CE7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9181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effectLst/>
              </a:rPr>
              <a:t>Fibered light sources of a given specification</a:t>
            </a:r>
            <a:r>
              <a:rPr lang="en-GB" baseline="0" dirty="0">
                <a:effectLst/>
              </a:rPr>
              <a:t> depending on the bulb type, wavelength, output mode and measurement type (Absorbance, Fluorescence, Reflectance, Transmission or Calibration  and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options for UV, Visible</a:t>
            </a:r>
          </a:p>
          <a:p>
            <a:r>
              <a:rPr lang="en-GB" dirty="0">
                <a:effectLst/>
              </a:rPr>
              <a:t>Tungsten HalogenHL-2000 – red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effectLst/>
              </a:rPr>
              <a:t>Deuterium Tungsten HalogenDH-2000-BAL – blue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BF965-7FE4-407B-A472-646F99C2CE7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450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Manuscript 1 - </a:t>
            </a:r>
            <a:r>
              <a:rPr lang="en-US" altLang="ro-RO" sz="1200" dirty="0">
                <a:latin typeface="Comic Sans MS" panose="030F0702030302020204" pitchFamily="66" charset="0"/>
              </a:rPr>
              <a:t>reference publication on </a:t>
            </a:r>
            <a:r>
              <a:rPr lang="en-US" altLang="ro-RO" sz="1200" dirty="0" err="1">
                <a:latin typeface="Comic Sans MS" panose="030F0702030302020204" pitchFamily="66" charset="0"/>
              </a:rPr>
              <a:t>dispere</a:t>
            </a:r>
            <a:r>
              <a:rPr lang="hu-HU" altLang="ro-RO" sz="1200" dirty="0">
                <a:latin typeface="Comic Sans MS" panose="030F0702030302020204" pitchFamily="66" charset="0"/>
              </a:rPr>
              <a:t>s</a:t>
            </a:r>
            <a:r>
              <a:rPr lang="en-US" altLang="ro-RO" sz="1200" dirty="0">
                <a:latin typeface="Comic Sans MS" panose="030F0702030302020204" pitchFamily="66" charset="0"/>
              </a:rPr>
              <a:t>d organic matter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BF965-7FE4-407B-A472-646F99C2CE7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5639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57D3A44B-CB18-B4A8-F5E0-FE6D50523E77}"/>
              </a:ext>
            </a:extLst>
          </p:cNvPr>
          <p:cNvSpPr/>
          <p:nvPr userDrawn="1"/>
        </p:nvSpPr>
        <p:spPr>
          <a:xfrm>
            <a:off x="0" y="3937500"/>
            <a:ext cx="9144000" cy="120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D34DE476-E9E8-8BE1-4956-B40F65C11E68}"/>
              </a:ext>
            </a:extLst>
          </p:cNvPr>
          <p:cNvGrpSpPr/>
          <p:nvPr userDrawn="1"/>
        </p:nvGrpSpPr>
        <p:grpSpPr>
          <a:xfrm>
            <a:off x="0" y="3821208"/>
            <a:ext cx="9144000" cy="348160"/>
            <a:chOff x="34931" y="3497432"/>
            <a:chExt cx="9144000" cy="348160"/>
          </a:xfrm>
        </p:grpSpPr>
        <p:sp>
          <p:nvSpPr>
            <p:cNvPr id="18" name="Freihandform: Form 17">
              <a:extLst>
                <a:ext uri="{FF2B5EF4-FFF2-40B4-BE49-F238E27FC236}">
                  <a16:creationId xmlns:a16="http://schemas.microsoft.com/office/drawing/2014/main" id="{BF74A7CD-8DA8-9822-A588-CBF54A7445AF}"/>
                </a:ext>
              </a:extLst>
            </p:cNvPr>
            <p:cNvSpPr/>
            <p:nvPr/>
          </p:nvSpPr>
          <p:spPr>
            <a:xfrm>
              <a:off x="34931" y="3613494"/>
              <a:ext cx="2763847" cy="232098"/>
            </a:xfrm>
            <a:custGeom>
              <a:avLst/>
              <a:gdLst>
                <a:gd name="connsiteX0" fmla="*/ 2627428 w 2761783"/>
                <a:gd name="connsiteY0" fmla="*/ 231832 h 232098"/>
                <a:gd name="connsiteX1" fmla="*/ -490 w 2761783"/>
                <a:gd name="connsiteY1" fmla="*/ 231832 h 232098"/>
                <a:gd name="connsiteX2" fmla="*/ -490 w 2761783"/>
                <a:gd name="connsiteY2" fmla="*/ -266 h 232098"/>
                <a:gd name="connsiteX3" fmla="*/ 2761294 w 2761783"/>
                <a:gd name="connsiteY3" fmla="*/ -266 h 232098"/>
                <a:gd name="connsiteX4" fmla="*/ 2627428 w 2761783"/>
                <a:gd name="connsiteY4" fmla="*/ 231832 h 232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61783" h="232098">
                  <a:moveTo>
                    <a:pt x="2627428" y="231832"/>
                  </a:moveTo>
                  <a:lnTo>
                    <a:pt x="-490" y="231832"/>
                  </a:lnTo>
                  <a:lnTo>
                    <a:pt x="-490" y="-266"/>
                  </a:lnTo>
                  <a:lnTo>
                    <a:pt x="2761294" y="-266"/>
                  </a:lnTo>
                  <a:lnTo>
                    <a:pt x="2627428" y="231832"/>
                  </a:lnTo>
                  <a:close/>
                </a:path>
              </a:pathLst>
            </a:custGeom>
            <a:solidFill>
              <a:srgbClr val="F5BE5A"/>
            </a:solidFill>
            <a:ln w="1240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de-DE" dirty="0"/>
            </a:p>
          </p:txBody>
        </p:sp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7DFF2076-408D-E6FF-1214-0C4F6E978EE0}"/>
                </a:ext>
              </a:extLst>
            </p:cNvPr>
            <p:cNvSpPr/>
            <p:nvPr/>
          </p:nvSpPr>
          <p:spPr>
            <a:xfrm>
              <a:off x="2730222" y="3497432"/>
              <a:ext cx="6448709" cy="232110"/>
            </a:xfrm>
            <a:custGeom>
              <a:avLst/>
              <a:gdLst>
                <a:gd name="connsiteX0" fmla="*/ 136180 w 6448709"/>
                <a:gd name="connsiteY0" fmla="*/ -336 h 232110"/>
                <a:gd name="connsiteX1" fmla="*/ 2192 w 6448709"/>
                <a:gd name="connsiteY1" fmla="*/ 231775 h 232110"/>
                <a:gd name="connsiteX2" fmla="*/ 6450902 w 6448709"/>
                <a:gd name="connsiteY2" fmla="*/ 231775 h 232110"/>
                <a:gd name="connsiteX3" fmla="*/ 6450902 w 6448709"/>
                <a:gd name="connsiteY3" fmla="*/ -336 h 232110"/>
                <a:gd name="connsiteX4" fmla="*/ 136180 w 6448709"/>
                <a:gd name="connsiteY4" fmla="*/ -336 h 23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8709" h="232110">
                  <a:moveTo>
                    <a:pt x="136180" y="-336"/>
                  </a:moveTo>
                  <a:lnTo>
                    <a:pt x="2192" y="231775"/>
                  </a:lnTo>
                  <a:lnTo>
                    <a:pt x="6450902" y="231775"/>
                  </a:lnTo>
                  <a:lnTo>
                    <a:pt x="6450902" y="-336"/>
                  </a:lnTo>
                  <a:lnTo>
                    <a:pt x="136180" y="-336"/>
                  </a:lnTo>
                  <a:close/>
                </a:path>
              </a:pathLst>
            </a:custGeom>
            <a:solidFill>
              <a:srgbClr val="99B3C5"/>
            </a:solidFill>
            <a:ln w="1240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de-DE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7510" y="316464"/>
            <a:ext cx="6262485" cy="67508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2400"/>
              </a:lnSpc>
              <a:defRPr sz="2100"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163" y="1355098"/>
            <a:ext cx="8337550" cy="645857"/>
          </a:xfrm>
        </p:spPr>
        <p:txBody>
          <a:bodyPr>
            <a:noAutofit/>
          </a:bodyPr>
          <a:lstStyle>
            <a:lvl1pPr marL="0" indent="0" algn="l">
              <a:buNone/>
              <a:defRPr sz="1400" b="1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B392DD5-FECC-EB3C-BDD4-986AD19C55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1161" y="2000955"/>
            <a:ext cx="8335965" cy="1068183"/>
          </a:xfrm>
        </p:spPr>
        <p:txBody>
          <a:bodyPr>
            <a:no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1475" y="3934590"/>
            <a:ext cx="2021215" cy="237600"/>
          </a:xfrm>
        </p:spPr>
        <p:txBody>
          <a:bodyPr/>
          <a:lstStyle/>
          <a:p>
            <a:r>
              <a:rPr lang="de-DE" dirty="0"/>
              <a:t>26.01.2023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CCC73F8-E434-A3E6-CC3A-3BC704671DDC}"/>
              </a:ext>
            </a:extLst>
          </p:cNvPr>
          <p:cNvSpPr txBox="1"/>
          <p:nvPr userDrawn="1"/>
        </p:nvSpPr>
        <p:spPr>
          <a:xfrm>
            <a:off x="411163" y="4344570"/>
            <a:ext cx="1200151" cy="47085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ts val="1050"/>
              </a:lnSpc>
            </a:pPr>
            <a:r>
              <a:rPr lang="en-US" sz="1100" dirty="0">
                <a:solidFill>
                  <a:schemeClr val="bg1"/>
                </a:solidFill>
              </a:rPr>
              <a:t>www.bgr.bund.de</a:t>
            </a:r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9506B5E-2FF5-1F7D-05B3-21847E041FB1}"/>
              </a:ext>
            </a:extLst>
          </p:cNvPr>
          <p:cNvSpPr txBox="1"/>
          <p:nvPr userDrawn="1"/>
        </p:nvSpPr>
        <p:spPr>
          <a:xfrm>
            <a:off x="7550151" y="4344570"/>
            <a:ext cx="1316057" cy="47085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l">
              <a:lnSpc>
                <a:spcPts val="1350"/>
              </a:lnSpc>
            </a:pPr>
            <a:r>
              <a:rPr lang="de-DE" sz="1100" baseline="0" dirty="0">
                <a:solidFill>
                  <a:srgbClr val="FFFFFF"/>
                </a:solidFill>
                <a:latin typeface="NotoSansDisplay-Regular"/>
              </a:rPr>
              <a:t>Bundesanstalt für</a:t>
            </a:r>
            <a:br>
              <a:rPr lang="de-DE" sz="1100" baseline="0" dirty="0">
                <a:solidFill>
                  <a:srgbClr val="FFFFFF"/>
                </a:solidFill>
                <a:latin typeface="NotoSansDisplay-Regular"/>
              </a:rPr>
            </a:br>
            <a:r>
              <a:rPr lang="de-DE" sz="1100" baseline="0" dirty="0">
                <a:solidFill>
                  <a:srgbClr val="FFFFFF"/>
                </a:solidFill>
                <a:latin typeface="NotoSansDisplay-Regular"/>
              </a:rPr>
              <a:t>Geowissenschaften</a:t>
            </a:r>
            <a:br>
              <a:rPr lang="de-DE" sz="1100" baseline="0" dirty="0">
                <a:solidFill>
                  <a:srgbClr val="FFFFFF"/>
                </a:solidFill>
                <a:latin typeface="NotoSansDisplay-Regular"/>
              </a:rPr>
            </a:br>
            <a:r>
              <a:rPr lang="de-DE" sz="1100" baseline="0" dirty="0">
                <a:solidFill>
                  <a:srgbClr val="FFFFFF"/>
                </a:solidFill>
                <a:latin typeface="NotoSansDisplay-Regular"/>
              </a:rPr>
              <a:t>und Rohstoffe</a:t>
            </a:r>
            <a:endParaRPr lang="de-DE" sz="1100" baseline="0" dirty="0">
              <a:solidFill>
                <a:schemeClr val="bg1"/>
              </a:solidFill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051A1459-ACC1-C614-9176-52CF7A1031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884" y="175432"/>
            <a:ext cx="1937926" cy="1197754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DC8C7A27-66F9-CC12-BEBF-7077D65B4B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884" y="-28080"/>
            <a:ext cx="1937926" cy="119775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824031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00" y="316800"/>
            <a:ext cx="6328305" cy="9288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3F04C2C6-7D43-AEF7-CE15-A90342B8088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356352"/>
            <a:ext cx="3032125" cy="16256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5FA2925A-61E4-599A-D871-6308CB2F9C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1162" y="3123831"/>
            <a:ext cx="2620963" cy="1112838"/>
          </a:xfrm>
        </p:spPr>
        <p:txBody>
          <a:bodyPr/>
          <a:lstStyle>
            <a:lvl1pPr>
              <a:lnSpc>
                <a:spcPts val="1500"/>
              </a:lnSpc>
              <a:defRPr sz="1100"/>
            </a:lvl1pPr>
            <a:lvl2pPr>
              <a:lnSpc>
                <a:spcPts val="1500"/>
              </a:lnSpc>
              <a:spcBef>
                <a:spcPts val="0"/>
              </a:spcBef>
              <a:defRPr sz="1100"/>
            </a:lvl2pPr>
            <a:lvl3pPr>
              <a:lnSpc>
                <a:spcPts val="1500"/>
              </a:lnSpc>
              <a:defRPr sz="1100"/>
            </a:lvl3pPr>
            <a:lvl4pPr>
              <a:lnSpc>
                <a:spcPts val="1500"/>
              </a:lnSpc>
              <a:defRPr sz="1100"/>
            </a:lvl4pPr>
            <a:lvl5pPr>
              <a:defRPr sz="11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3" name="Bildplatzhalter 7">
            <a:extLst>
              <a:ext uri="{FF2B5EF4-FFF2-40B4-BE49-F238E27FC236}">
                <a16:creationId xmlns:a16="http://schemas.microsoft.com/office/drawing/2014/main" id="{6A658A92-E836-051F-AB48-49DF556476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61518" y="1356352"/>
            <a:ext cx="2636045" cy="16256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10">
            <a:extLst>
              <a:ext uri="{FF2B5EF4-FFF2-40B4-BE49-F238E27FC236}">
                <a16:creationId xmlns:a16="http://schemas.microsoft.com/office/drawing/2014/main" id="{7830E358-1345-B305-B885-D93E416C55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261518" y="3123831"/>
            <a:ext cx="2620963" cy="1112838"/>
          </a:xfrm>
        </p:spPr>
        <p:txBody>
          <a:bodyPr/>
          <a:lstStyle>
            <a:lvl1pPr>
              <a:lnSpc>
                <a:spcPts val="1500"/>
              </a:lnSpc>
              <a:defRPr sz="1100"/>
            </a:lvl1pPr>
            <a:lvl2pPr>
              <a:lnSpc>
                <a:spcPts val="1500"/>
              </a:lnSpc>
              <a:spcBef>
                <a:spcPts val="0"/>
              </a:spcBef>
              <a:defRPr sz="1100"/>
            </a:lvl2pPr>
            <a:lvl3pPr>
              <a:lnSpc>
                <a:spcPts val="1500"/>
              </a:lnSpc>
              <a:defRPr sz="1100"/>
            </a:lvl3pPr>
            <a:lvl4pPr>
              <a:lnSpc>
                <a:spcPts val="1500"/>
              </a:lnSpc>
              <a:defRPr sz="1100"/>
            </a:lvl4pPr>
            <a:lvl5pPr>
              <a:defRPr sz="11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Bildplatzhalter 7">
            <a:extLst>
              <a:ext uri="{FF2B5EF4-FFF2-40B4-BE49-F238E27FC236}">
                <a16:creationId xmlns:a16="http://schemas.microsoft.com/office/drawing/2014/main" id="{2EE2832C-1F83-9B64-1E34-2D987372C87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112670" y="1356352"/>
            <a:ext cx="2636044" cy="16256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1F795B58-3009-CE7D-F7D4-F61896D248A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27750" y="3123831"/>
            <a:ext cx="2620963" cy="1112838"/>
          </a:xfrm>
        </p:spPr>
        <p:txBody>
          <a:bodyPr/>
          <a:lstStyle>
            <a:lvl1pPr>
              <a:lnSpc>
                <a:spcPts val="1500"/>
              </a:lnSpc>
              <a:defRPr sz="1100"/>
            </a:lvl1pPr>
            <a:lvl2pPr>
              <a:lnSpc>
                <a:spcPts val="1500"/>
              </a:lnSpc>
              <a:spcBef>
                <a:spcPts val="0"/>
              </a:spcBef>
              <a:defRPr sz="1100"/>
            </a:lvl2pPr>
            <a:lvl3pPr>
              <a:lnSpc>
                <a:spcPts val="1500"/>
              </a:lnSpc>
              <a:defRPr sz="1100"/>
            </a:lvl3pPr>
            <a:lvl4pPr>
              <a:lnSpc>
                <a:spcPts val="1500"/>
              </a:lnSpc>
              <a:defRPr sz="1100"/>
            </a:lvl4pPr>
            <a:lvl5pPr>
              <a:defRPr sz="11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812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00" y="316800"/>
            <a:ext cx="6328305" cy="9288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1818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04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63" y="339725"/>
            <a:ext cx="6328305" cy="3910393"/>
          </a:xfrm>
          <a:prstGeom prst="rect">
            <a:avLst/>
          </a:prstGeom>
        </p:spPr>
        <p:txBody>
          <a:bodyPr anchor="ctr" anchorCtr="0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01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59926E78-9095-2A92-2F4D-F2098B065F8B}"/>
              </a:ext>
            </a:extLst>
          </p:cNvPr>
          <p:cNvSpPr/>
          <p:nvPr userDrawn="1"/>
        </p:nvSpPr>
        <p:spPr>
          <a:xfrm>
            <a:off x="0" y="3937500"/>
            <a:ext cx="9144000" cy="120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5CBC89E0-95FE-F562-291A-73D231126F4A}"/>
              </a:ext>
            </a:extLst>
          </p:cNvPr>
          <p:cNvGrpSpPr/>
          <p:nvPr userDrawn="1"/>
        </p:nvGrpSpPr>
        <p:grpSpPr>
          <a:xfrm>
            <a:off x="0" y="3821208"/>
            <a:ext cx="9144000" cy="348160"/>
            <a:chOff x="34931" y="3497432"/>
            <a:chExt cx="9144000" cy="348160"/>
          </a:xfrm>
        </p:grpSpPr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28269D3F-CEB9-36FE-48D7-F02C8103E9F8}"/>
                </a:ext>
              </a:extLst>
            </p:cNvPr>
            <p:cNvSpPr/>
            <p:nvPr/>
          </p:nvSpPr>
          <p:spPr>
            <a:xfrm>
              <a:off x="34931" y="3613494"/>
              <a:ext cx="2763847" cy="232098"/>
            </a:xfrm>
            <a:custGeom>
              <a:avLst/>
              <a:gdLst>
                <a:gd name="connsiteX0" fmla="*/ 2627428 w 2761783"/>
                <a:gd name="connsiteY0" fmla="*/ 231832 h 232098"/>
                <a:gd name="connsiteX1" fmla="*/ -490 w 2761783"/>
                <a:gd name="connsiteY1" fmla="*/ 231832 h 232098"/>
                <a:gd name="connsiteX2" fmla="*/ -490 w 2761783"/>
                <a:gd name="connsiteY2" fmla="*/ -266 h 232098"/>
                <a:gd name="connsiteX3" fmla="*/ 2761294 w 2761783"/>
                <a:gd name="connsiteY3" fmla="*/ -266 h 232098"/>
                <a:gd name="connsiteX4" fmla="*/ 2627428 w 2761783"/>
                <a:gd name="connsiteY4" fmla="*/ 231832 h 232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61783" h="232098">
                  <a:moveTo>
                    <a:pt x="2627428" y="231832"/>
                  </a:moveTo>
                  <a:lnTo>
                    <a:pt x="-490" y="231832"/>
                  </a:lnTo>
                  <a:lnTo>
                    <a:pt x="-490" y="-266"/>
                  </a:lnTo>
                  <a:lnTo>
                    <a:pt x="2761294" y="-266"/>
                  </a:lnTo>
                  <a:lnTo>
                    <a:pt x="2627428" y="231832"/>
                  </a:lnTo>
                  <a:close/>
                </a:path>
              </a:pathLst>
            </a:custGeom>
            <a:solidFill>
              <a:srgbClr val="F5BE5A"/>
            </a:solidFill>
            <a:ln w="1240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de-DE" dirty="0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6DAA1C56-F4BD-2FD5-6057-4F4BAD22CC9D}"/>
                </a:ext>
              </a:extLst>
            </p:cNvPr>
            <p:cNvSpPr/>
            <p:nvPr/>
          </p:nvSpPr>
          <p:spPr>
            <a:xfrm>
              <a:off x="2730222" y="3497432"/>
              <a:ext cx="6448709" cy="232110"/>
            </a:xfrm>
            <a:custGeom>
              <a:avLst/>
              <a:gdLst>
                <a:gd name="connsiteX0" fmla="*/ 136180 w 6448709"/>
                <a:gd name="connsiteY0" fmla="*/ -336 h 232110"/>
                <a:gd name="connsiteX1" fmla="*/ 2192 w 6448709"/>
                <a:gd name="connsiteY1" fmla="*/ 231775 h 232110"/>
                <a:gd name="connsiteX2" fmla="*/ 6450902 w 6448709"/>
                <a:gd name="connsiteY2" fmla="*/ 231775 h 232110"/>
                <a:gd name="connsiteX3" fmla="*/ 6450902 w 6448709"/>
                <a:gd name="connsiteY3" fmla="*/ -336 h 232110"/>
                <a:gd name="connsiteX4" fmla="*/ 136180 w 6448709"/>
                <a:gd name="connsiteY4" fmla="*/ -336 h 2321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8709" h="232110">
                  <a:moveTo>
                    <a:pt x="136180" y="-336"/>
                  </a:moveTo>
                  <a:lnTo>
                    <a:pt x="2192" y="231775"/>
                  </a:lnTo>
                  <a:lnTo>
                    <a:pt x="6450902" y="231775"/>
                  </a:lnTo>
                  <a:lnTo>
                    <a:pt x="6450902" y="-336"/>
                  </a:lnTo>
                  <a:lnTo>
                    <a:pt x="136180" y="-336"/>
                  </a:lnTo>
                  <a:close/>
                </a:path>
              </a:pathLst>
            </a:custGeom>
            <a:solidFill>
              <a:srgbClr val="9BB4C8"/>
            </a:solidFill>
            <a:ln w="1240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3192EF7E-C267-2DFD-CE49-48548B0DFB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588" y="1"/>
            <a:ext cx="5040927" cy="3939351"/>
          </a:xfrm>
          <a:custGeom>
            <a:avLst/>
            <a:gdLst>
              <a:gd name="connsiteX0" fmla="*/ 0 w 2692401"/>
              <a:gd name="connsiteY0" fmla="*/ 0 h 5311775"/>
              <a:gd name="connsiteX1" fmla="*/ 2692401 w 2692401"/>
              <a:gd name="connsiteY1" fmla="*/ 0 h 5311775"/>
              <a:gd name="connsiteX2" fmla="*/ 2692401 w 2692401"/>
              <a:gd name="connsiteY2" fmla="*/ 5311775 h 5311775"/>
              <a:gd name="connsiteX3" fmla="*/ 0 w 2692401"/>
              <a:gd name="connsiteY3" fmla="*/ 5311775 h 5311775"/>
              <a:gd name="connsiteX4" fmla="*/ 0 w 2692401"/>
              <a:gd name="connsiteY4" fmla="*/ 0 h 5311775"/>
              <a:gd name="connsiteX0" fmla="*/ 0 w 5910083"/>
              <a:gd name="connsiteY0" fmla="*/ 0 h 5311775"/>
              <a:gd name="connsiteX1" fmla="*/ 5910083 w 5910083"/>
              <a:gd name="connsiteY1" fmla="*/ 0 h 5311775"/>
              <a:gd name="connsiteX2" fmla="*/ 2692401 w 5910083"/>
              <a:gd name="connsiteY2" fmla="*/ 5311775 h 5311775"/>
              <a:gd name="connsiteX3" fmla="*/ 0 w 5910083"/>
              <a:gd name="connsiteY3" fmla="*/ 5311775 h 5311775"/>
              <a:gd name="connsiteX4" fmla="*/ 0 w 5910083"/>
              <a:gd name="connsiteY4" fmla="*/ 0 h 5311775"/>
              <a:gd name="connsiteX0" fmla="*/ 0 w 5910083"/>
              <a:gd name="connsiteY0" fmla="*/ 0 h 5311775"/>
              <a:gd name="connsiteX1" fmla="*/ 5910083 w 5910083"/>
              <a:gd name="connsiteY1" fmla="*/ 0 h 5311775"/>
              <a:gd name="connsiteX2" fmla="*/ 2694783 w 5910083"/>
              <a:gd name="connsiteY2" fmla="*/ 5311775 h 5311775"/>
              <a:gd name="connsiteX3" fmla="*/ 0 w 5910083"/>
              <a:gd name="connsiteY3" fmla="*/ 5311775 h 5311775"/>
              <a:gd name="connsiteX4" fmla="*/ 0 w 5910083"/>
              <a:gd name="connsiteY4" fmla="*/ 0 h 5311775"/>
              <a:gd name="connsiteX0" fmla="*/ 0 w 5910083"/>
              <a:gd name="connsiteY0" fmla="*/ 0 h 5318204"/>
              <a:gd name="connsiteX1" fmla="*/ 5910083 w 5910083"/>
              <a:gd name="connsiteY1" fmla="*/ 0 h 5318204"/>
              <a:gd name="connsiteX2" fmla="*/ 2704308 w 5910083"/>
              <a:gd name="connsiteY2" fmla="*/ 5318204 h 5318204"/>
              <a:gd name="connsiteX3" fmla="*/ 0 w 5910083"/>
              <a:gd name="connsiteY3" fmla="*/ 5311775 h 5318204"/>
              <a:gd name="connsiteX4" fmla="*/ 0 w 5910083"/>
              <a:gd name="connsiteY4" fmla="*/ 0 h 5318204"/>
              <a:gd name="connsiteX0" fmla="*/ 0 w 5910083"/>
              <a:gd name="connsiteY0" fmla="*/ 0 h 5318204"/>
              <a:gd name="connsiteX1" fmla="*/ 5910083 w 5910083"/>
              <a:gd name="connsiteY1" fmla="*/ 0 h 5318204"/>
              <a:gd name="connsiteX2" fmla="*/ 2709070 w 5910083"/>
              <a:gd name="connsiteY2" fmla="*/ 5318204 h 5318204"/>
              <a:gd name="connsiteX3" fmla="*/ 0 w 5910083"/>
              <a:gd name="connsiteY3" fmla="*/ 5311775 h 5318204"/>
              <a:gd name="connsiteX4" fmla="*/ 0 w 5910083"/>
              <a:gd name="connsiteY4" fmla="*/ 0 h 5318204"/>
              <a:gd name="connsiteX0" fmla="*/ 0 w 5910083"/>
              <a:gd name="connsiteY0" fmla="*/ 0 h 5318204"/>
              <a:gd name="connsiteX1" fmla="*/ 5910083 w 5910083"/>
              <a:gd name="connsiteY1" fmla="*/ 0 h 5318204"/>
              <a:gd name="connsiteX2" fmla="*/ 2766220 w 5910083"/>
              <a:gd name="connsiteY2" fmla="*/ 5318204 h 5318204"/>
              <a:gd name="connsiteX3" fmla="*/ 0 w 5910083"/>
              <a:gd name="connsiteY3" fmla="*/ 5311775 h 5318204"/>
              <a:gd name="connsiteX4" fmla="*/ 0 w 5910083"/>
              <a:gd name="connsiteY4" fmla="*/ 0 h 5318204"/>
              <a:gd name="connsiteX0" fmla="*/ 0 w 5355252"/>
              <a:gd name="connsiteY0" fmla="*/ 0 h 5318204"/>
              <a:gd name="connsiteX1" fmla="*/ 5355252 w 5355252"/>
              <a:gd name="connsiteY1" fmla="*/ 0 h 5318204"/>
              <a:gd name="connsiteX2" fmla="*/ 2766220 w 5355252"/>
              <a:gd name="connsiteY2" fmla="*/ 5318204 h 5318204"/>
              <a:gd name="connsiteX3" fmla="*/ 0 w 5355252"/>
              <a:gd name="connsiteY3" fmla="*/ 5311775 h 5318204"/>
              <a:gd name="connsiteX4" fmla="*/ 0 w 5355252"/>
              <a:gd name="connsiteY4" fmla="*/ 0 h 5318204"/>
              <a:gd name="connsiteX0" fmla="*/ 0 w 4802802"/>
              <a:gd name="connsiteY0" fmla="*/ 0 h 5318204"/>
              <a:gd name="connsiteX1" fmla="*/ 4802802 w 4802802"/>
              <a:gd name="connsiteY1" fmla="*/ 0 h 5318204"/>
              <a:gd name="connsiteX2" fmla="*/ 2766220 w 4802802"/>
              <a:gd name="connsiteY2" fmla="*/ 5318204 h 5318204"/>
              <a:gd name="connsiteX3" fmla="*/ 0 w 4802802"/>
              <a:gd name="connsiteY3" fmla="*/ 5311775 h 5318204"/>
              <a:gd name="connsiteX4" fmla="*/ 0 w 4802802"/>
              <a:gd name="connsiteY4" fmla="*/ 0 h 5318204"/>
              <a:gd name="connsiteX0" fmla="*/ 0 w 4936152"/>
              <a:gd name="connsiteY0" fmla="*/ 0 h 5318204"/>
              <a:gd name="connsiteX1" fmla="*/ 4936152 w 4936152"/>
              <a:gd name="connsiteY1" fmla="*/ 3216 h 5318204"/>
              <a:gd name="connsiteX2" fmla="*/ 2766220 w 4936152"/>
              <a:gd name="connsiteY2" fmla="*/ 5318204 h 5318204"/>
              <a:gd name="connsiteX3" fmla="*/ 0 w 4936152"/>
              <a:gd name="connsiteY3" fmla="*/ 5311775 h 5318204"/>
              <a:gd name="connsiteX4" fmla="*/ 0 w 4936152"/>
              <a:gd name="connsiteY4" fmla="*/ 0 h 5318204"/>
              <a:gd name="connsiteX0" fmla="*/ 0 w 5040927"/>
              <a:gd name="connsiteY0" fmla="*/ 0 h 5318204"/>
              <a:gd name="connsiteX1" fmla="*/ 5040927 w 5040927"/>
              <a:gd name="connsiteY1" fmla="*/ 1 h 5318204"/>
              <a:gd name="connsiteX2" fmla="*/ 2766220 w 5040927"/>
              <a:gd name="connsiteY2" fmla="*/ 5318204 h 5318204"/>
              <a:gd name="connsiteX3" fmla="*/ 0 w 5040927"/>
              <a:gd name="connsiteY3" fmla="*/ 5311775 h 5318204"/>
              <a:gd name="connsiteX4" fmla="*/ 0 w 5040927"/>
              <a:gd name="connsiteY4" fmla="*/ 0 h 531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40927" h="5318204">
                <a:moveTo>
                  <a:pt x="0" y="0"/>
                </a:moveTo>
                <a:lnTo>
                  <a:pt x="5040927" y="1"/>
                </a:lnTo>
                <a:lnTo>
                  <a:pt x="2766220" y="5318204"/>
                </a:lnTo>
                <a:lnTo>
                  <a:pt x="0" y="5311775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85611" y="1354204"/>
            <a:ext cx="4061676" cy="67508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2400"/>
              </a:lnSpc>
              <a:defRPr sz="2100"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r>
              <a:rPr lang="de-DE" dirty="0"/>
              <a:t>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6343" y="2081084"/>
            <a:ext cx="4062369" cy="649942"/>
          </a:xfrm>
        </p:spPr>
        <p:txBody>
          <a:bodyPr>
            <a:noAutofit/>
          </a:bodyPr>
          <a:lstStyle>
            <a:lvl1pPr marL="0" indent="0" algn="l">
              <a:buNone/>
              <a:defRPr sz="1400" b="1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B392DD5-FECC-EB3C-BDD4-986AD19C55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5528" y="2731026"/>
            <a:ext cx="4061597" cy="649000"/>
          </a:xfrm>
        </p:spPr>
        <p:txBody>
          <a:bodyPr>
            <a:no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1475" y="3934590"/>
            <a:ext cx="2021215" cy="237600"/>
          </a:xfrm>
        </p:spPr>
        <p:txBody>
          <a:bodyPr/>
          <a:lstStyle/>
          <a:p>
            <a:r>
              <a:rPr lang="de-DE" dirty="0"/>
              <a:t>26.01.2023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158BE8E-042B-B4D7-0659-D7CA45392FCD}"/>
              </a:ext>
            </a:extLst>
          </p:cNvPr>
          <p:cNvSpPr txBox="1"/>
          <p:nvPr userDrawn="1"/>
        </p:nvSpPr>
        <p:spPr>
          <a:xfrm>
            <a:off x="411163" y="4344570"/>
            <a:ext cx="1200151" cy="47085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ts val="1050"/>
              </a:lnSpc>
            </a:pPr>
            <a:r>
              <a:rPr lang="en-US" sz="1100" dirty="0">
                <a:solidFill>
                  <a:schemeClr val="bg1"/>
                </a:solidFill>
              </a:rPr>
              <a:t>www.bgr.bund.de</a:t>
            </a:r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9244584-2AED-E95C-3AB7-D99E113BBCC0}"/>
              </a:ext>
            </a:extLst>
          </p:cNvPr>
          <p:cNvSpPr txBox="1"/>
          <p:nvPr userDrawn="1"/>
        </p:nvSpPr>
        <p:spPr>
          <a:xfrm>
            <a:off x="7550151" y="4344570"/>
            <a:ext cx="1316057" cy="47085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l">
              <a:lnSpc>
                <a:spcPts val="1350"/>
              </a:lnSpc>
            </a:pPr>
            <a:r>
              <a:rPr lang="de-DE" sz="1100" baseline="0" dirty="0">
                <a:solidFill>
                  <a:srgbClr val="FFFFFF"/>
                </a:solidFill>
                <a:latin typeface="NotoSansDisplay-Regular"/>
              </a:rPr>
              <a:t>Bundesanstalt für</a:t>
            </a:r>
            <a:br>
              <a:rPr lang="de-DE" sz="1100" baseline="0" dirty="0">
                <a:solidFill>
                  <a:srgbClr val="FFFFFF"/>
                </a:solidFill>
                <a:latin typeface="NotoSansDisplay-Regular"/>
              </a:rPr>
            </a:br>
            <a:r>
              <a:rPr lang="de-DE" sz="1100" baseline="0" dirty="0">
                <a:solidFill>
                  <a:srgbClr val="FFFFFF"/>
                </a:solidFill>
                <a:latin typeface="NotoSansDisplay-Regular"/>
              </a:rPr>
              <a:t>Geowissenschaften</a:t>
            </a:r>
            <a:br>
              <a:rPr lang="de-DE" sz="1100" baseline="0" dirty="0">
                <a:solidFill>
                  <a:srgbClr val="FFFFFF"/>
                </a:solidFill>
                <a:latin typeface="NotoSansDisplay-Regular"/>
              </a:rPr>
            </a:br>
            <a:r>
              <a:rPr lang="de-DE" sz="1100" baseline="0" dirty="0">
                <a:solidFill>
                  <a:srgbClr val="FFFFFF"/>
                </a:solidFill>
                <a:latin typeface="NotoSansDisplay-Regular"/>
              </a:rPr>
              <a:t>und Rohstoffe</a:t>
            </a:r>
            <a:endParaRPr lang="de-DE" sz="1100" baseline="0" dirty="0">
              <a:solidFill>
                <a:schemeClr val="bg1"/>
              </a:solidFill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3560C353-1748-8ABC-C8CA-4DFA3E15E5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884" y="41031"/>
            <a:ext cx="1937926" cy="119775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222698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00" y="316800"/>
            <a:ext cx="6317016" cy="93045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8351F84-F0DB-89BE-59C7-15D92E5452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600" y="1347788"/>
            <a:ext cx="8337550" cy="2968625"/>
          </a:xfrm>
        </p:spPr>
        <p:txBody>
          <a:bodyPr/>
          <a:lstStyle>
            <a:lvl1pPr marL="268288" indent="-268288">
              <a:spcBef>
                <a:spcPts val="850"/>
              </a:spcBef>
              <a:buFont typeface="+mj-lt"/>
              <a:buAutoNum type="arabicPeriod"/>
              <a:defRPr/>
            </a:lvl1pPr>
            <a:lvl2pPr marL="539750" indent="-271463">
              <a:spcBef>
                <a:spcPts val="0"/>
              </a:spcBef>
              <a:buSzPct val="100000"/>
              <a:buFont typeface="+mj-lt"/>
              <a:buAutoNum type="arabicPeriod"/>
              <a:defRPr/>
            </a:lvl2pPr>
            <a:lvl3pPr marL="806450" indent="-266700">
              <a:buSzPct val="100000"/>
              <a:buFont typeface="+mj-lt"/>
              <a:buAutoNum type="arabicPeriod"/>
              <a:defRPr/>
            </a:lvl3pPr>
            <a:lvl4pPr marL="1074738" indent="-268288">
              <a:buSzPct val="100000"/>
              <a:buFont typeface="+mj-lt"/>
              <a:buAutoNum type="arabicPeriod"/>
              <a:defRPr/>
            </a:lvl4pPr>
            <a:lvl5pPr marL="228600" indent="-228600">
              <a:buFont typeface="+mj-lt"/>
              <a:buAutoNum type="arabicPeriod"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98170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00" y="316800"/>
            <a:ext cx="6317016" cy="93045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00" y="1347786"/>
            <a:ext cx="8337550" cy="296862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058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00" y="316800"/>
            <a:ext cx="6328305" cy="9288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7600" y="1347788"/>
            <a:ext cx="4052888" cy="29686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9951" y="1347788"/>
            <a:ext cx="4068761" cy="29686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391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4312" y="1347788"/>
            <a:ext cx="4064401" cy="1223962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4311" y="2571750"/>
            <a:ext cx="4064401" cy="17446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D3CE2631-9C7D-6565-1667-D08F97EE2C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464050" cy="49466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80313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F50C0-8483-7030-818F-BE7C8F6D5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4D0614C-7234-F15A-7C10-697EF73D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D04A7EA6-691F-7B84-81BF-D49F8B1824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353104"/>
            <a:ext cx="9148762" cy="3598862"/>
          </a:xfrm>
          <a:custGeom>
            <a:avLst/>
            <a:gdLst>
              <a:gd name="connsiteX0" fmla="*/ 0 w 9144000"/>
              <a:gd name="connsiteY0" fmla="*/ 0 h 3598862"/>
              <a:gd name="connsiteX1" fmla="*/ 9144000 w 9144000"/>
              <a:gd name="connsiteY1" fmla="*/ 0 h 3598862"/>
              <a:gd name="connsiteX2" fmla="*/ 9144000 w 9144000"/>
              <a:gd name="connsiteY2" fmla="*/ 3598862 h 3598862"/>
              <a:gd name="connsiteX3" fmla="*/ 0 w 9144000"/>
              <a:gd name="connsiteY3" fmla="*/ 3598862 h 3598862"/>
              <a:gd name="connsiteX4" fmla="*/ 0 w 9144000"/>
              <a:gd name="connsiteY4" fmla="*/ 0 h 3598862"/>
              <a:gd name="connsiteX0" fmla="*/ 0 w 9144000"/>
              <a:gd name="connsiteY0" fmla="*/ 0 h 3598862"/>
              <a:gd name="connsiteX1" fmla="*/ 9144000 w 9144000"/>
              <a:gd name="connsiteY1" fmla="*/ 0 h 3598862"/>
              <a:gd name="connsiteX2" fmla="*/ 9144000 w 9144000"/>
              <a:gd name="connsiteY2" fmla="*/ 3598862 h 3598862"/>
              <a:gd name="connsiteX3" fmla="*/ 7219950 w 9144000"/>
              <a:gd name="connsiteY3" fmla="*/ 3598068 h 3598862"/>
              <a:gd name="connsiteX4" fmla="*/ 0 w 9144000"/>
              <a:gd name="connsiteY4" fmla="*/ 3598862 h 3598862"/>
              <a:gd name="connsiteX5" fmla="*/ 0 w 9144000"/>
              <a:gd name="connsiteY5" fmla="*/ 0 h 3598862"/>
              <a:gd name="connsiteX0" fmla="*/ 0 w 9144000"/>
              <a:gd name="connsiteY0" fmla="*/ 0 h 3598862"/>
              <a:gd name="connsiteX1" fmla="*/ 9144000 w 9144000"/>
              <a:gd name="connsiteY1" fmla="*/ 0 h 3598862"/>
              <a:gd name="connsiteX2" fmla="*/ 9144000 w 9144000"/>
              <a:gd name="connsiteY2" fmla="*/ 3598862 h 3598862"/>
              <a:gd name="connsiteX3" fmla="*/ 7219950 w 9144000"/>
              <a:gd name="connsiteY3" fmla="*/ 3598068 h 3598862"/>
              <a:gd name="connsiteX4" fmla="*/ 0 w 9144000"/>
              <a:gd name="connsiteY4" fmla="*/ 3598862 h 3598862"/>
              <a:gd name="connsiteX5" fmla="*/ 0 w 9144000"/>
              <a:gd name="connsiteY5" fmla="*/ 0 h 3598862"/>
              <a:gd name="connsiteX0" fmla="*/ 0 w 9144000"/>
              <a:gd name="connsiteY0" fmla="*/ 0 h 3600450"/>
              <a:gd name="connsiteX1" fmla="*/ 9144000 w 9144000"/>
              <a:gd name="connsiteY1" fmla="*/ 0 h 3600450"/>
              <a:gd name="connsiteX2" fmla="*/ 9144000 w 9144000"/>
              <a:gd name="connsiteY2" fmla="*/ 3598862 h 3600450"/>
              <a:gd name="connsiteX3" fmla="*/ 8012906 w 9144000"/>
              <a:gd name="connsiteY3" fmla="*/ 3600450 h 3600450"/>
              <a:gd name="connsiteX4" fmla="*/ 7219950 w 9144000"/>
              <a:gd name="connsiteY4" fmla="*/ 3598068 h 3600450"/>
              <a:gd name="connsiteX5" fmla="*/ 0 w 9144000"/>
              <a:gd name="connsiteY5" fmla="*/ 3598862 h 3600450"/>
              <a:gd name="connsiteX6" fmla="*/ 0 w 9144000"/>
              <a:gd name="connsiteY6" fmla="*/ 0 h 3600450"/>
              <a:gd name="connsiteX0" fmla="*/ 0 w 9144000"/>
              <a:gd name="connsiteY0" fmla="*/ 0 h 3598862"/>
              <a:gd name="connsiteX1" fmla="*/ 9144000 w 9144000"/>
              <a:gd name="connsiteY1" fmla="*/ 0 h 3598862"/>
              <a:gd name="connsiteX2" fmla="*/ 9144000 w 9144000"/>
              <a:gd name="connsiteY2" fmla="*/ 3598862 h 3598862"/>
              <a:gd name="connsiteX3" fmla="*/ 7298531 w 9144000"/>
              <a:gd name="connsiteY3" fmla="*/ 3438525 h 3598862"/>
              <a:gd name="connsiteX4" fmla="*/ 7219950 w 9144000"/>
              <a:gd name="connsiteY4" fmla="*/ 3598068 h 3598862"/>
              <a:gd name="connsiteX5" fmla="*/ 0 w 9144000"/>
              <a:gd name="connsiteY5" fmla="*/ 3598862 h 3598862"/>
              <a:gd name="connsiteX6" fmla="*/ 0 w 9144000"/>
              <a:gd name="connsiteY6" fmla="*/ 0 h 3598862"/>
              <a:gd name="connsiteX0" fmla="*/ 0 w 9148762"/>
              <a:gd name="connsiteY0" fmla="*/ 0 h 3598862"/>
              <a:gd name="connsiteX1" fmla="*/ 9144000 w 9148762"/>
              <a:gd name="connsiteY1" fmla="*/ 0 h 3598862"/>
              <a:gd name="connsiteX2" fmla="*/ 9148762 w 9148762"/>
              <a:gd name="connsiteY2" fmla="*/ 3439319 h 3598862"/>
              <a:gd name="connsiteX3" fmla="*/ 7298531 w 9148762"/>
              <a:gd name="connsiteY3" fmla="*/ 3438525 h 3598862"/>
              <a:gd name="connsiteX4" fmla="*/ 7219950 w 9148762"/>
              <a:gd name="connsiteY4" fmla="*/ 3598068 h 3598862"/>
              <a:gd name="connsiteX5" fmla="*/ 0 w 9148762"/>
              <a:gd name="connsiteY5" fmla="*/ 3598862 h 3598862"/>
              <a:gd name="connsiteX6" fmla="*/ 0 w 9148762"/>
              <a:gd name="connsiteY6" fmla="*/ 0 h 3598862"/>
              <a:gd name="connsiteX0" fmla="*/ 0 w 9148762"/>
              <a:gd name="connsiteY0" fmla="*/ 0 h 3598862"/>
              <a:gd name="connsiteX1" fmla="*/ 9144000 w 9148762"/>
              <a:gd name="connsiteY1" fmla="*/ 0 h 3598862"/>
              <a:gd name="connsiteX2" fmla="*/ 9148762 w 9148762"/>
              <a:gd name="connsiteY2" fmla="*/ 3439319 h 3598862"/>
              <a:gd name="connsiteX3" fmla="*/ 7331869 w 9148762"/>
              <a:gd name="connsiteY3" fmla="*/ 3438525 h 3598862"/>
              <a:gd name="connsiteX4" fmla="*/ 7219950 w 9148762"/>
              <a:gd name="connsiteY4" fmla="*/ 3598068 h 3598862"/>
              <a:gd name="connsiteX5" fmla="*/ 0 w 9148762"/>
              <a:gd name="connsiteY5" fmla="*/ 3598862 h 3598862"/>
              <a:gd name="connsiteX6" fmla="*/ 0 w 9148762"/>
              <a:gd name="connsiteY6" fmla="*/ 0 h 3598862"/>
              <a:gd name="connsiteX0" fmla="*/ 0 w 9148762"/>
              <a:gd name="connsiteY0" fmla="*/ 0 h 3598862"/>
              <a:gd name="connsiteX1" fmla="*/ 9144000 w 9148762"/>
              <a:gd name="connsiteY1" fmla="*/ 0 h 3598862"/>
              <a:gd name="connsiteX2" fmla="*/ 9148762 w 9148762"/>
              <a:gd name="connsiteY2" fmla="*/ 3439319 h 3598862"/>
              <a:gd name="connsiteX3" fmla="*/ 7331869 w 9148762"/>
              <a:gd name="connsiteY3" fmla="*/ 3438525 h 3598862"/>
              <a:gd name="connsiteX4" fmla="*/ 7231857 w 9148762"/>
              <a:gd name="connsiteY4" fmla="*/ 3598068 h 3598862"/>
              <a:gd name="connsiteX5" fmla="*/ 0 w 9148762"/>
              <a:gd name="connsiteY5" fmla="*/ 3598862 h 3598862"/>
              <a:gd name="connsiteX6" fmla="*/ 0 w 9148762"/>
              <a:gd name="connsiteY6" fmla="*/ 0 h 3598862"/>
              <a:gd name="connsiteX0" fmla="*/ 0 w 9148762"/>
              <a:gd name="connsiteY0" fmla="*/ 0 h 3598862"/>
              <a:gd name="connsiteX1" fmla="*/ 9144000 w 9148762"/>
              <a:gd name="connsiteY1" fmla="*/ 0 h 3598862"/>
              <a:gd name="connsiteX2" fmla="*/ 9148762 w 9148762"/>
              <a:gd name="connsiteY2" fmla="*/ 3439319 h 3598862"/>
              <a:gd name="connsiteX3" fmla="*/ 7331869 w 9148762"/>
              <a:gd name="connsiteY3" fmla="*/ 3438525 h 3598862"/>
              <a:gd name="connsiteX4" fmla="*/ 7236620 w 9148762"/>
              <a:gd name="connsiteY4" fmla="*/ 3598068 h 3598862"/>
              <a:gd name="connsiteX5" fmla="*/ 0 w 9148762"/>
              <a:gd name="connsiteY5" fmla="*/ 3598862 h 3598862"/>
              <a:gd name="connsiteX6" fmla="*/ 0 w 9148762"/>
              <a:gd name="connsiteY6" fmla="*/ 0 h 3598862"/>
              <a:gd name="connsiteX0" fmla="*/ 0 w 9148762"/>
              <a:gd name="connsiteY0" fmla="*/ 0 h 3598862"/>
              <a:gd name="connsiteX1" fmla="*/ 9144000 w 9148762"/>
              <a:gd name="connsiteY1" fmla="*/ 0 h 3598862"/>
              <a:gd name="connsiteX2" fmla="*/ 9148762 w 9148762"/>
              <a:gd name="connsiteY2" fmla="*/ 3439319 h 3598862"/>
              <a:gd name="connsiteX3" fmla="*/ 7331869 w 9148762"/>
              <a:gd name="connsiteY3" fmla="*/ 3438525 h 3598862"/>
              <a:gd name="connsiteX4" fmla="*/ 7236620 w 9148762"/>
              <a:gd name="connsiteY4" fmla="*/ 3598068 h 3598862"/>
              <a:gd name="connsiteX5" fmla="*/ 0 w 9148762"/>
              <a:gd name="connsiteY5" fmla="*/ 3598862 h 3598862"/>
              <a:gd name="connsiteX6" fmla="*/ 0 w 9148762"/>
              <a:gd name="connsiteY6" fmla="*/ 0 h 3598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8762" h="3598862">
                <a:moveTo>
                  <a:pt x="0" y="0"/>
                </a:moveTo>
                <a:lnTo>
                  <a:pt x="9144000" y="0"/>
                </a:lnTo>
                <a:cubicBezTo>
                  <a:pt x="9145587" y="1146440"/>
                  <a:pt x="9147175" y="2292879"/>
                  <a:pt x="9148762" y="3439319"/>
                </a:cubicBezTo>
                <a:lnTo>
                  <a:pt x="7331869" y="3438525"/>
                </a:lnTo>
                <a:lnTo>
                  <a:pt x="7236620" y="3598068"/>
                </a:lnTo>
                <a:lnTo>
                  <a:pt x="0" y="3598862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061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00" y="316800"/>
            <a:ext cx="6328305" cy="9288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95825" y="1353104"/>
            <a:ext cx="4052888" cy="241423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4A93F1E5-2F0F-7CFF-214B-DCAA1B38CBC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356352"/>
            <a:ext cx="4464050" cy="3612268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0" name="Textplatzhalter 10">
            <a:extLst>
              <a:ext uri="{FF2B5EF4-FFF2-40B4-BE49-F238E27FC236}">
                <a16:creationId xmlns:a16="http://schemas.microsoft.com/office/drawing/2014/main" id="{D28AEA9E-9F5C-5327-3B1C-6CB5B4B80C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84713" y="3762022"/>
            <a:ext cx="2646362" cy="554392"/>
          </a:xfrm>
        </p:spPr>
        <p:txBody>
          <a:bodyPr anchor="b"/>
          <a:lstStyle>
            <a:lvl1pPr>
              <a:lnSpc>
                <a:spcPts val="1500"/>
              </a:lnSpc>
              <a:defRPr sz="1100"/>
            </a:lvl1pPr>
            <a:lvl2pPr>
              <a:lnSpc>
                <a:spcPts val="1500"/>
              </a:lnSpc>
              <a:spcBef>
                <a:spcPts val="0"/>
              </a:spcBef>
              <a:defRPr sz="1100"/>
            </a:lvl2pPr>
            <a:lvl3pPr>
              <a:lnSpc>
                <a:spcPts val="1500"/>
              </a:lnSpc>
              <a:defRPr sz="1100"/>
            </a:lvl3pPr>
            <a:lvl4pPr>
              <a:lnSpc>
                <a:spcPts val="1500"/>
              </a:lnSpc>
              <a:defRPr sz="1100"/>
            </a:lvl4pPr>
            <a:lvl5pPr>
              <a:defRPr sz="11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023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00" y="316800"/>
            <a:ext cx="6328305" cy="9288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4A93F1E5-2F0F-7CFF-214B-DCAA1B38CBC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316" y="1356352"/>
            <a:ext cx="4464050" cy="3612268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3F04C2C6-7D43-AEF7-CE15-A90342B8088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84713" y="1356352"/>
            <a:ext cx="2646362" cy="16256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5FA2925A-61E4-599A-D871-6308CB2F9C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84713" y="3139780"/>
            <a:ext cx="2646362" cy="1112838"/>
          </a:xfrm>
        </p:spPr>
        <p:txBody>
          <a:bodyPr/>
          <a:lstStyle>
            <a:lvl1pPr>
              <a:lnSpc>
                <a:spcPts val="1500"/>
              </a:lnSpc>
              <a:defRPr sz="1100"/>
            </a:lvl1pPr>
            <a:lvl2pPr>
              <a:lnSpc>
                <a:spcPts val="1500"/>
              </a:lnSpc>
              <a:spcBef>
                <a:spcPts val="0"/>
              </a:spcBef>
              <a:defRPr sz="1100"/>
            </a:lvl2pPr>
            <a:lvl3pPr>
              <a:lnSpc>
                <a:spcPts val="1500"/>
              </a:lnSpc>
              <a:defRPr sz="1100"/>
            </a:lvl3pPr>
            <a:lvl4pPr>
              <a:lnSpc>
                <a:spcPts val="1500"/>
              </a:lnSpc>
              <a:defRPr sz="1100"/>
            </a:lvl4pPr>
            <a:lvl5pPr>
              <a:defRPr sz="11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01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>
            <a:extLst>
              <a:ext uri="{FF2B5EF4-FFF2-40B4-BE49-F238E27FC236}">
                <a16:creationId xmlns:a16="http://schemas.microsoft.com/office/drawing/2014/main" id="{EE1679EB-1B34-D342-9915-BF06BAB1E1C9}"/>
              </a:ext>
            </a:extLst>
          </p:cNvPr>
          <p:cNvSpPr/>
          <p:nvPr userDrawn="1"/>
        </p:nvSpPr>
        <p:spPr>
          <a:xfrm>
            <a:off x="0" y="4945500"/>
            <a:ext cx="9144000" cy="19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3B77DD05-B796-EF54-C352-DC8E534E31B1}"/>
              </a:ext>
            </a:extLst>
          </p:cNvPr>
          <p:cNvSpPr/>
          <p:nvPr userDrawn="1"/>
        </p:nvSpPr>
        <p:spPr>
          <a:xfrm>
            <a:off x="7118475" y="4783500"/>
            <a:ext cx="2025525" cy="360000"/>
          </a:xfrm>
          <a:custGeom>
            <a:avLst/>
            <a:gdLst>
              <a:gd name="connsiteX0" fmla="*/ 0 w 2160000"/>
              <a:gd name="connsiteY0" fmla="*/ 0 h 360000"/>
              <a:gd name="connsiteX1" fmla="*/ 2160000 w 2160000"/>
              <a:gd name="connsiteY1" fmla="*/ 0 h 360000"/>
              <a:gd name="connsiteX2" fmla="*/ 2160000 w 2160000"/>
              <a:gd name="connsiteY2" fmla="*/ 360000 h 360000"/>
              <a:gd name="connsiteX3" fmla="*/ 0 w 2160000"/>
              <a:gd name="connsiteY3" fmla="*/ 360000 h 360000"/>
              <a:gd name="connsiteX4" fmla="*/ 0 w 2160000"/>
              <a:gd name="connsiteY4" fmla="*/ 0 h 360000"/>
              <a:gd name="connsiteX0" fmla="*/ 175967 w 2160000"/>
              <a:gd name="connsiteY0" fmla="*/ 0 h 360000"/>
              <a:gd name="connsiteX1" fmla="*/ 2160000 w 2160000"/>
              <a:gd name="connsiteY1" fmla="*/ 0 h 360000"/>
              <a:gd name="connsiteX2" fmla="*/ 2160000 w 2160000"/>
              <a:gd name="connsiteY2" fmla="*/ 360000 h 360000"/>
              <a:gd name="connsiteX3" fmla="*/ 0 w 2160000"/>
              <a:gd name="connsiteY3" fmla="*/ 360000 h 360000"/>
              <a:gd name="connsiteX4" fmla="*/ 175967 w 2160000"/>
              <a:gd name="connsiteY4" fmla="*/ 0 h 360000"/>
              <a:gd name="connsiteX0" fmla="*/ 219340 w 2160000"/>
              <a:gd name="connsiteY0" fmla="*/ 0 h 360000"/>
              <a:gd name="connsiteX1" fmla="*/ 2160000 w 2160000"/>
              <a:gd name="connsiteY1" fmla="*/ 0 h 360000"/>
              <a:gd name="connsiteX2" fmla="*/ 2160000 w 2160000"/>
              <a:gd name="connsiteY2" fmla="*/ 360000 h 360000"/>
              <a:gd name="connsiteX3" fmla="*/ 0 w 2160000"/>
              <a:gd name="connsiteY3" fmla="*/ 360000 h 360000"/>
              <a:gd name="connsiteX4" fmla="*/ 219340 w 2160000"/>
              <a:gd name="connsiteY4" fmla="*/ 0 h 360000"/>
              <a:gd name="connsiteX0" fmla="*/ 247405 w 2188065"/>
              <a:gd name="connsiteY0" fmla="*/ 0 h 360000"/>
              <a:gd name="connsiteX1" fmla="*/ 2188065 w 2188065"/>
              <a:gd name="connsiteY1" fmla="*/ 0 h 360000"/>
              <a:gd name="connsiteX2" fmla="*/ 2188065 w 2188065"/>
              <a:gd name="connsiteY2" fmla="*/ 360000 h 360000"/>
              <a:gd name="connsiteX3" fmla="*/ 0 w 2188065"/>
              <a:gd name="connsiteY3" fmla="*/ 360000 h 360000"/>
              <a:gd name="connsiteX4" fmla="*/ 247405 w 2188065"/>
              <a:gd name="connsiteY4" fmla="*/ 0 h 360000"/>
              <a:gd name="connsiteX0" fmla="*/ 229545 w 2170205"/>
              <a:gd name="connsiteY0" fmla="*/ 0 h 360000"/>
              <a:gd name="connsiteX1" fmla="*/ 2170205 w 2170205"/>
              <a:gd name="connsiteY1" fmla="*/ 0 h 360000"/>
              <a:gd name="connsiteX2" fmla="*/ 2170205 w 2170205"/>
              <a:gd name="connsiteY2" fmla="*/ 360000 h 360000"/>
              <a:gd name="connsiteX3" fmla="*/ 0 w 2170205"/>
              <a:gd name="connsiteY3" fmla="*/ 357619 h 360000"/>
              <a:gd name="connsiteX4" fmla="*/ 229545 w 2170205"/>
              <a:gd name="connsiteY4" fmla="*/ 0 h 360000"/>
              <a:gd name="connsiteX0" fmla="*/ 229545 w 2170205"/>
              <a:gd name="connsiteY0" fmla="*/ 0 h 360000"/>
              <a:gd name="connsiteX1" fmla="*/ 2170205 w 2170205"/>
              <a:gd name="connsiteY1" fmla="*/ 0 h 360000"/>
              <a:gd name="connsiteX2" fmla="*/ 2170205 w 2170205"/>
              <a:gd name="connsiteY2" fmla="*/ 360000 h 360000"/>
              <a:gd name="connsiteX3" fmla="*/ 0 w 2170205"/>
              <a:gd name="connsiteY3" fmla="*/ 360000 h 360000"/>
              <a:gd name="connsiteX4" fmla="*/ 229545 w 2170205"/>
              <a:gd name="connsiteY4" fmla="*/ 0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0205" h="360000">
                <a:moveTo>
                  <a:pt x="229545" y="0"/>
                </a:moveTo>
                <a:lnTo>
                  <a:pt x="2170205" y="0"/>
                </a:lnTo>
                <a:lnTo>
                  <a:pt x="2170205" y="360000"/>
                </a:lnTo>
                <a:lnTo>
                  <a:pt x="0" y="360000"/>
                </a:lnTo>
                <a:lnTo>
                  <a:pt x="22954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2920F60B-6EDD-907F-3E34-BD7734486F5D}"/>
              </a:ext>
            </a:extLst>
          </p:cNvPr>
          <p:cNvGrpSpPr/>
          <p:nvPr userDrawn="1"/>
        </p:nvGrpSpPr>
        <p:grpSpPr>
          <a:xfrm>
            <a:off x="411163" y="406799"/>
            <a:ext cx="8348784" cy="3909614"/>
            <a:chOff x="411163" y="406799"/>
            <a:chExt cx="8348784" cy="3909614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894274D9-BD53-8148-3778-292E0A96217B}"/>
                </a:ext>
              </a:extLst>
            </p:cNvPr>
            <p:cNvSpPr/>
            <p:nvPr userDrawn="1"/>
          </p:nvSpPr>
          <p:spPr>
            <a:xfrm>
              <a:off x="411163" y="406799"/>
              <a:ext cx="1207304" cy="39096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2B648422-C44E-F0F2-CE5D-357F768F5D90}"/>
                </a:ext>
              </a:extLst>
            </p:cNvPr>
            <p:cNvSpPr/>
            <p:nvPr userDrawn="1"/>
          </p:nvSpPr>
          <p:spPr>
            <a:xfrm>
              <a:off x="1839459" y="406799"/>
              <a:ext cx="1207304" cy="39096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F9A6FD10-FB14-3F39-B610-055924E7C73C}"/>
                </a:ext>
              </a:extLst>
            </p:cNvPr>
            <p:cNvSpPr/>
            <p:nvPr userDrawn="1"/>
          </p:nvSpPr>
          <p:spPr>
            <a:xfrm>
              <a:off x="3267755" y="406799"/>
              <a:ext cx="1207304" cy="39096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F2378745-09FA-5E4D-35F7-1CD32C27AF14}"/>
                </a:ext>
              </a:extLst>
            </p:cNvPr>
            <p:cNvSpPr/>
            <p:nvPr userDrawn="1"/>
          </p:nvSpPr>
          <p:spPr>
            <a:xfrm>
              <a:off x="4696051" y="406799"/>
              <a:ext cx="1207304" cy="39096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08F5E265-D474-5C54-BBE2-117B3D5C5FCC}"/>
                </a:ext>
              </a:extLst>
            </p:cNvPr>
            <p:cNvSpPr/>
            <p:nvPr userDrawn="1"/>
          </p:nvSpPr>
          <p:spPr>
            <a:xfrm>
              <a:off x="6124348" y="406799"/>
              <a:ext cx="1207304" cy="39096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 dirty="0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489E6AEB-A634-96A3-CB25-ED4EF1C11D89}"/>
                </a:ext>
              </a:extLst>
            </p:cNvPr>
            <p:cNvSpPr/>
            <p:nvPr userDrawn="1"/>
          </p:nvSpPr>
          <p:spPr>
            <a:xfrm>
              <a:off x="7552643" y="406799"/>
              <a:ext cx="1207304" cy="39096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50"/>
            </a:p>
          </p:txBody>
        </p:sp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17513" y="316800"/>
            <a:ext cx="6316560" cy="928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17513" y="1334821"/>
            <a:ext cx="8337550" cy="29806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8650" y="5205437"/>
            <a:ext cx="20574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400"/>
              </a:lnSpc>
              <a:defRPr sz="1100" b="1">
                <a:solidFill>
                  <a:schemeClr val="tx2"/>
                </a:solidFill>
              </a:defRPr>
            </a:lvl1pPr>
          </a:lstStyle>
          <a:p>
            <a:r>
              <a:rPr lang="de-DE"/>
              <a:t>26.01.2023</a:t>
            </a:r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028950" y="5205437"/>
            <a:ext cx="30861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lnSpc>
                <a:spcPts val="1400"/>
              </a:lnSpc>
              <a:defRPr sz="11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7550346" y="4783500"/>
            <a:ext cx="1186854" cy="36821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ts val="1400"/>
              </a:lnSpc>
              <a:defRPr sz="1100">
                <a:solidFill>
                  <a:schemeClr val="tx2"/>
                </a:solidFill>
              </a:defRPr>
            </a:lvl1pPr>
          </a:lstStyle>
          <a:p>
            <a:fld id="{01F32AC8-AA64-439B-8F4F-2CB1188EB1C7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5156F732-CD84-7BEB-5964-4628B8909EF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467" y="0"/>
            <a:ext cx="1734546" cy="1072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8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64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66" r:id="rId11"/>
    <p:sldLayoutId id="2147483667" r:id="rId12"/>
    <p:sldLayoutId id="2147483679" r:id="rId13"/>
  </p:sldLayoutIdLst>
  <p:hf hdr="0" ftr="0"/>
  <p:txStyles>
    <p:titleStyle>
      <a:lvl1pPr algn="l" defTabSz="685800" rtl="0" eaLnBrk="1" latinLnBrk="0" hangingPunct="1">
        <a:lnSpc>
          <a:spcPts val="2500"/>
        </a:lnSpc>
        <a:spcBef>
          <a:spcPct val="0"/>
        </a:spcBef>
        <a:buNone/>
        <a:defRPr sz="21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ts val="17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200025" indent="-200025" algn="l" defTabSz="685800" rtl="0" eaLnBrk="1" latinLnBrk="0" hangingPunct="1">
        <a:lnSpc>
          <a:spcPts val="1700"/>
        </a:lnSpc>
        <a:spcBef>
          <a:spcPts val="0"/>
        </a:spcBef>
        <a:buSzPct val="11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402431" indent="-202406" algn="l" defTabSz="685800" rtl="0" eaLnBrk="1" latinLnBrk="0" hangingPunct="1">
        <a:lnSpc>
          <a:spcPts val="1700"/>
        </a:lnSpc>
        <a:spcBef>
          <a:spcPts val="0"/>
        </a:spcBef>
        <a:buSzPct val="11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06029" indent="-203597" algn="l" defTabSz="685800" rtl="0" eaLnBrk="1" latinLnBrk="0" hangingPunct="1">
        <a:lnSpc>
          <a:spcPts val="1700"/>
        </a:lnSpc>
        <a:spcBef>
          <a:spcPts val="0"/>
        </a:spcBef>
        <a:buSzPct val="11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85800" rtl="0" eaLnBrk="1" latinLnBrk="0" hangingPunct="1">
        <a:lnSpc>
          <a:spcPts val="1500"/>
        </a:lnSpc>
        <a:spcBef>
          <a:spcPts val="0"/>
        </a:spcBef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4" userDrawn="1">
          <p15:clr>
            <a:srgbClr val="F26B43"/>
          </p15:clr>
        </p15:guide>
        <p15:guide id="2" pos="259" userDrawn="1">
          <p15:clr>
            <a:srgbClr val="F26B43"/>
          </p15:clr>
        </p15:guide>
        <p15:guide id="3" pos="5511" userDrawn="1">
          <p15:clr>
            <a:srgbClr val="F26B43"/>
          </p15:clr>
        </p15:guide>
        <p15:guide id="4" orient="horz" pos="3017" userDrawn="1">
          <p15:clr>
            <a:srgbClr val="F26B43"/>
          </p15:clr>
        </p15:guide>
        <p15:guide id="5" orient="horz" pos="849" userDrawn="1">
          <p15:clr>
            <a:srgbClr val="F26B43"/>
          </p15:clr>
        </p15:guide>
        <p15:guide id="7" pos="2812" userDrawn="1">
          <p15:clr>
            <a:srgbClr val="F26B43"/>
          </p15:clr>
        </p15:guide>
        <p15:guide id="8" pos="2951" userDrawn="1">
          <p15:clr>
            <a:srgbClr val="F26B43"/>
          </p15:clr>
        </p15:guide>
        <p15:guide id="9" pos="1015" userDrawn="1">
          <p15:clr>
            <a:srgbClr val="F26B43"/>
          </p15:clr>
        </p15:guide>
        <p15:guide id="10" pos="1146" userDrawn="1">
          <p15:clr>
            <a:srgbClr val="F26B43"/>
          </p15:clr>
        </p15:guide>
        <p15:guide id="11" pos="1910" userDrawn="1">
          <p15:clr>
            <a:srgbClr val="F26B43"/>
          </p15:clr>
        </p15:guide>
        <p15:guide id="12" pos="2053" userDrawn="1">
          <p15:clr>
            <a:srgbClr val="F26B43"/>
          </p15:clr>
        </p15:guide>
        <p15:guide id="13" pos="3715" userDrawn="1">
          <p15:clr>
            <a:srgbClr val="F26B43"/>
          </p15:clr>
        </p15:guide>
        <p15:guide id="14" pos="3850" userDrawn="1">
          <p15:clr>
            <a:srgbClr val="F26B43"/>
          </p15:clr>
        </p15:guide>
        <p15:guide id="15" pos="4618" userDrawn="1">
          <p15:clr>
            <a:srgbClr val="F26B43"/>
          </p15:clr>
        </p15:guide>
        <p15:guide id="16" pos="4756" userDrawn="1">
          <p15:clr>
            <a:srgbClr val="F26B43"/>
          </p15:clr>
        </p15:guide>
        <p15:guide id="17" orient="horz" pos="271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Jolanta.Kus@bgr.de" TargetMode="Externa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E26FEEA2-03DE-BA64-F71A-39BDDCD10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475" y="545027"/>
            <a:ext cx="6262485" cy="675084"/>
          </a:xfrm>
        </p:spPr>
        <p:txBody>
          <a:bodyPr/>
          <a:lstStyle/>
          <a:p>
            <a:r>
              <a:rPr lang="en-GB" sz="2800" dirty="0"/>
              <a:t>Dispersed organic matter in sedimentary rocks WG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8" name="Untertitel 7">
            <a:extLst>
              <a:ext uri="{FF2B5EF4-FFF2-40B4-BE49-F238E27FC236}">
                <a16:creationId xmlns:a16="http://schemas.microsoft.com/office/drawing/2014/main" id="{57D37AC1-DA4E-7087-CF91-DBC4783A6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163" y="1347788"/>
            <a:ext cx="8337550" cy="645857"/>
          </a:xfrm>
        </p:spPr>
        <p:txBody>
          <a:bodyPr/>
          <a:lstStyle/>
          <a:p>
            <a:r>
              <a:rPr lang="de-DE" dirty="0"/>
              <a:t>ICCP Commission II</a:t>
            </a:r>
          </a:p>
          <a:p>
            <a:r>
              <a:rPr lang="en-GB" dirty="0"/>
              <a:t>Joint 74th ICCP and 39th TSOP Meeting, Patras, Greece, 2023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85399C2C-B925-D7EF-2979-CEDA534089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48" y="1940124"/>
            <a:ext cx="8335965" cy="1068183"/>
          </a:xfrm>
        </p:spPr>
        <p:txBody>
          <a:bodyPr/>
          <a:lstStyle/>
          <a:p>
            <a:r>
              <a:rPr lang="de-DE" dirty="0"/>
              <a:t>Convenors: Jolanta Kus, Paul C. Hackley, Paula Alexandra Gonçalves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C58877F2-1681-88AC-0EE1-CAE922793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19.09.2023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E1B9046-7AFD-DC72-6608-3DF5F6A0E457}"/>
              </a:ext>
            </a:extLst>
          </p:cNvPr>
          <p:cNvSpPr/>
          <p:nvPr/>
        </p:nvSpPr>
        <p:spPr>
          <a:xfrm>
            <a:off x="409572" y="2734740"/>
            <a:ext cx="1083729" cy="1124909"/>
          </a:xfrm>
          <a:prstGeom prst="rect">
            <a:avLst/>
          </a:prstGeom>
          <a:blipFill dpi="0" rotWithShape="1"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74" name="Picture 2" descr="https://d9-wret.s3.us-west-2.amazonaws.com/assets/palladium/production/s3fs-public/thumbnails/image/USGS_ID_black%20copy_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477" y="3050028"/>
            <a:ext cx="1372203" cy="38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46D953A5-3353-4568-EE3B-73D25654B6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74178" y="2691714"/>
            <a:ext cx="1031277" cy="108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10042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49" y="1347788"/>
            <a:ext cx="8078701" cy="2968625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Decision to extract the Chapter 2 : “Dispersed Organic Matter in Organic Petrology” and to prepare a </a:t>
            </a:r>
            <a:r>
              <a:rPr lang="en-GB" b="1" dirty="0" smtClean="0">
                <a:solidFill>
                  <a:schemeClr val="tx2"/>
                </a:solidFill>
              </a:rPr>
              <a:t>stand-alone </a:t>
            </a:r>
            <a:r>
              <a:rPr lang="en-GB" b="1" dirty="0">
                <a:solidFill>
                  <a:schemeClr val="tx2"/>
                </a:solidFill>
              </a:rPr>
              <a:t>review manuscript:</a:t>
            </a:r>
          </a:p>
          <a:p>
            <a:pPr marL="266700" indent="0">
              <a:buNone/>
            </a:pPr>
            <a:r>
              <a:rPr lang="en-GB" b="1" dirty="0">
                <a:solidFill>
                  <a:schemeClr val="tx2"/>
                </a:solidFill>
              </a:rPr>
              <a:t>entitled: </a:t>
            </a:r>
            <a:r>
              <a:rPr lang="en-GB" dirty="0" smtClean="0">
                <a:solidFill>
                  <a:srgbClr val="FF0000"/>
                </a:solidFill>
              </a:rPr>
              <a:t>“</a:t>
            </a:r>
            <a:r>
              <a:rPr lang="en-US" dirty="0">
                <a:solidFill>
                  <a:srgbClr val="FF0000"/>
                </a:solidFill>
              </a:rPr>
              <a:t>The petrology of dispersed organic matter in sedimentary rocks: review and update</a:t>
            </a:r>
            <a:r>
              <a:rPr lang="en-GB" dirty="0" smtClean="0">
                <a:solidFill>
                  <a:srgbClr val="FF0000"/>
                </a:solidFill>
              </a:rPr>
              <a:t>” </a:t>
            </a:r>
            <a:r>
              <a:rPr lang="en-GB" b="1" dirty="0">
                <a:solidFill>
                  <a:srgbClr val="FF0000"/>
                </a:solidFill>
              </a:rPr>
              <a:t>(Manuscript 1)</a:t>
            </a:r>
          </a:p>
          <a:p>
            <a:pPr marL="266700" lv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authored by: </a:t>
            </a:r>
            <a:r>
              <a:rPr lang="en-US" dirty="0"/>
              <a:t>Paula A. Gonçalves, Jolanta Kus, Paul C. Hackley, Ángeles G. Borrego, Maria Hámor-Vidó, Wolfgang Kalkreuth, João G. Mendonça Filho, Henryk I. Petersen, Walter Pickel†, Martin J. Reinhardt†, Isabel Suárez-Ruiz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Decision to keep the remaining chapters and to prepare a </a:t>
            </a:r>
            <a:r>
              <a:rPr lang="en-GB" b="1" dirty="0" smtClean="0">
                <a:solidFill>
                  <a:schemeClr val="tx2"/>
                </a:solidFill>
              </a:rPr>
              <a:t>stand-alone </a:t>
            </a:r>
            <a:r>
              <a:rPr lang="en-GB" b="1" dirty="0">
                <a:solidFill>
                  <a:schemeClr val="tx2"/>
                </a:solidFill>
              </a:rPr>
              <a:t>review manuscript:</a:t>
            </a:r>
          </a:p>
          <a:p>
            <a:pPr marL="266700" indent="0">
              <a:buNone/>
            </a:pPr>
            <a:r>
              <a:rPr lang="en-GB" b="1" dirty="0">
                <a:solidFill>
                  <a:schemeClr val="tx2"/>
                </a:solidFill>
              </a:rPr>
              <a:t>entitled: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“Applications of dispersed organic matter petrology in the 21st century: a review” </a:t>
            </a:r>
            <a:r>
              <a:rPr lang="en-GB" b="1" dirty="0">
                <a:solidFill>
                  <a:srgbClr val="FF0000"/>
                </a:solidFill>
              </a:rPr>
              <a:t>(Manuscript 2)</a:t>
            </a:r>
          </a:p>
          <a:p>
            <a:pPr marL="266700" indent="0">
              <a:buNone/>
            </a:pPr>
            <a:r>
              <a:rPr lang="en-US" b="1" dirty="0">
                <a:solidFill>
                  <a:schemeClr val="tx2"/>
                </a:solidFill>
              </a:rPr>
              <a:t>authored by: </a:t>
            </a:r>
            <a:r>
              <a:rPr lang="en-US" dirty="0"/>
              <a:t>Jolanta Kus, Paul C. Hackley, Paula A. Gonçalves</a:t>
            </a:r>
          </a:p>
        </p:txBody>
      </p:sp>
      <p:sp>
        <p:nvSpPr>
          <p:cNvPr id="6" name="Rechteck 5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9554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49" y="1274048"/>
            <a:ext cx="8640675" cy="296862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“</a:t>
            </a:r>
            <a:r>
              <a:rPr lang="en-GB" b="1" dirty="0">
                <a:solidFill>
                  <a:srgbClr val="FF0000"/>
                </a:solidFill>
              </a:rPr>
              <a:t>Applications of dispersed organic matter petrology in the 21st century: a review” (Manuscript 2)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Contents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Introduction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Petroleum exploration (Europe, Russia, China, Africa, South America, North America)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Geothermal exploration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Disposal and management of radioactive waste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Paleoclimate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Geobiology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Environmental impact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Archaeology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</p:txBody>
      </p:sp>
      <p:sp>
        <p:nvSpPr>
          <p:cNvPr id="6" name="Rechteck 5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9240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49" y="1274048"/>
            <a:ext cx="8640675" cy="296862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“</a:t>
            </a:r>
            <a:r>
              <a:rPr lang="en-GB" b="1" dirty="0">
                <a:solidFill>
                  <a:srgbClr val="FF0000"/>
                </a:solidFill>
              </a:rPr>
              <a:t>Applications of dispersed organic matter petrology in the 21st century: a review” (Manuscript 2)</a:t>
            </a:r>
          </a:p>
          <a:p>
            <a:pPr marL="0" indent="0">
              <a:buNone/>
            </a:pPr>
            <a:r>
              <a:rPr lang="en-GB" b="1" dirty="0" err="1">
                <a:solidFill>
                  <a:schemeClr val="tx2"/>
                </a:solidFill>
              </a:rPr>
              <a:t>Chaper</a:t>
            </a:r>
            <a:r>
              <a:rPr lang="en-GB" b="1" dirty="0">
                <a:solidFill>
                  <a:schemeClr val="tx2"/>
                </a:solidFill>
              </a:rPr>
              <a:t>: Petroleum exploration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Petroleum exploration (Europe, Russia, China, Africa, South America, North America):</a:t>
            </a:r>
          </a:p>
          <a:p>
            <a:pPr marL="733425" indent="-285750">
              <a:buFontTx/>
              <a:buChar char="-"/>
            </a:pPr>
            <a:r>
              <a:rPr lang="en-GB" dirty="0"/>
              <a:t>conventional vs. unconventional,</a:t>
            </a:r>
          </a:p>
          <a:p>
            <a:pPr marL="733425" indent="-285750">
              <a:buFontTx/>
              <a:buChar char="-"/>
            </a:pPr>
            <a:r>
              <a:rPr lang="en-GB" dirty="0"/>
              <a:t>basin-associated vs. country-associated approach,</a:t>
            </a:r>
          </a:p>
          <a:p>
            <a:pPr marL="733425" indent="-285750">
              <a:buFontTx/>
              <a:buChar char="-"/>
            </a:pPr>
            <a:r>
              <a:rPr lang="en-GB" dirty="0"/>
              <a:t>sea-associated vs. sector-associated approach,</a:t>
            </a:r>
          </a:p>
          <a:p>
            <a:pPr marL="733425" indent="-285750">
              <a:buFontTx/>
              <a:buChar char="-"/>
            </a:pPr>
            <a:r>
              <a:rPr lang="en-GB" dirty="0"/>
              <a:t>Russian concept of catagenesis substages: protocatagenesis (PK1-PK3), mesocatagenesis (MK1-MK5), and </a:t>
            </a:r>
            <a:r>
              <a:rPr lang="en-GB" dirty="0" err="1"/>
              <a:t>apocatagenesis</a:t>
            </a:r>
            <a:r>
              <a:rPr lang="en-GB" dirty="0"/>
              <a:t> (AK1-AK4),</a:t>
            </a:r>
          </a:p>
          <a:p>
            <a:pPr marL="733425" indent="-285750">
              <a:buFontTx/>
              <a:buChar char="-"/>
            </a:pPr>
            <a:r>
              <a:rPr lang="en-GB" dirty="0"/>
              <a:t>Russian maceral terminology and classification: </a:t>
            </a:r>
            <a:r>
              <a:rPr lang="en-GB" dirty="0" err="1"/>
              <a:t>Ginzburg</a:t>
            </a:r>
            <a:r>
              <a:rPr lang="en-GB" dirty="0"/>
              <a:t> (1991), GOST 17070-2014, G</a:t>
            </a:r>
            <a:r>
              <a:rPr lang="az-Cyrl-AZ" dirty="0"/>
              <a:t>О</a:t>
            </a:r>
            <a:r>
              <a:rPr lang="en-GB" dirty="0"/>
              <a:t>S</a:t>
            </a:r>
            <a:r>
              <a:rPr lang="az-Cyrl-AZ" dirty="0"/>
              <a:t>Т 55659-2013, </a:t>
            </a:r>
            <a:r>
              <a:rPr lang="en-GB" dirty="0"/>
              <a:t>GOST 9414.1-94; reflectance standard: GOST 12113-94,</a:t>
            </a:r>
          </a:p>
          <a:p>
            <a:pPr marL="733425" indent="-285750">
              <a:buFontTx/>
              <a:buChar char="-"/>
            </a:pPr>
            <a:r>
              <a:rPr lang="en-GB" dirty="0"/>
              <a:t>Petrological Atlas of Fossil Organic Matter of Russia authored by </a:t>
            </a:r>
            <a:r>
              <a:rPr lang="en-GB" dirty="0" err="1">
                <a:solidFill>
                  <a:schemeClr val="tx2"/>
                </a:solidFill>
              </a:rPr>
              <a:t>Petrov</a:t>
            </a:r>
            <a:r>
              <a:rPr lang="en-GB" dirty="0">
                <a:solidFill>
                  <a:schemeClr val="tx2"/>
                </a:solidFill>
              </a:rPr>
              <a:t> et al. (2006)</a:t>
            </a:r>
            <a:r>
              <a:rPr lang="en-GB" dirty="0"/>
              <a:t>.</a:t>
            </a:r>
          </a:p>
          <a:p>
            <a:pPr marL="447675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Rechteck 5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8312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50" y="1274048"/>
            <a:ext cx="8450176" cy="296862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“</a:t>
            </a:r>
            <a:r>
              <a:rPr lang="en-GB" b="1" dirty="0">
                <a:solidFill>
                  <a:srgbClr val="FF0000"/>
                </a:solidFill>
              </a:rPr>
              <a:t>Applications of dispersed organic matter petrology in the 21st century: a review” (Manuscript 2)</a:t>
            </a:r>
          </a:p>
          <a:p>
            <a:pPr marL="0" indent="0">
              <a:buNone/>
            </a:pPr>
            <a:r>
              <a:rPr lang="en-GB" b="1" dirty="0" err="1">
                <a:solidFill>
                  <a:schemeClr val="tx2"/>
                </a:solidFill>
              </a:rPr>
              <a:t>Chaper</a:t>
            </a:r>
            <a:r>
              <a:rPr lang="en-GB" b="1" dirty="0">
                <a:solidFill>
                  <a:schemeClr val="tx2"/>
                </a:solidFill>
              </a:rPr>
              <a:t>: Petroleum exploration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Petroleum exploration (Europe, Russia, China, Africa, South America, North America):</a:t>
            </a:r>
          </a:p>
          <a:p>
            <a:pPr marL="733425" indent="-285750">
              <a:buFontTx/>
              <a:buChar char="-"/>
            </a:pPr>
            <a:r>
              <a:rPr lang="de-DE" dirty="0" err="1"/>
              <a:t>papers</a:t>
            </a:r>
            <a:r>
              <a:rPr lang="de-DE" dirty="0"/>
              <a:t> with </a:t>
            </a:r>
            <a:r>
              <a:rPr lang="de-DE" dirty="0" err="1"/>
              <a:t>inadequate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insufficient</a:t>
            </a:r>
            <a:r>
              <a:rPr lang="de-DE" dirty="0"/>
              <a:t> </a:t>
            </a:r>
            <a:r>
              <a:rPr lang="de-DE" dirty="0" err="1"/>
              <a:t>literacy</a:t>
            </a:r>
            <a:r>
              <a:rPr lang="de-DE" dirty="0"/>
              <a:t> </a:t>
            </a:r>
            <a:r>
              <a:rPr lang="de-DE" dirty="0" err="1"/>
              <a:t>related</a:t>
            </a:r>
            <a:r>
              <a:rPr lang="de-DE" dirty="0"/>
              <a:t> to qualitative and quantitative </a:t>
            </a:r>
            <a:r>
              <a:rPr lang="de-DE" dirty="0" err="1"/>
              <a:t>methodology</a:t>
            </a:r>
            <a:r>
              <a:rPr lang="de-DE" dirty="0"/>
              <a:t> in DOM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removed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the </a:t>
            </a:r>
            <a:r>
              <a:rPr lang="de-DE" dirty="0" err="1"/>
              <a:t>list</a:t>
            </a:r>
            <a:r>
              <a:rPr lang="de-DE" dirty="0"/>
              <a:t> of </a:t>
            </a:r>
            <a:r>
              <a:rPr lang="de-DE" dirty="0" err="1"/>
              <a:t>publications</a:t>
            </a:r>
            <a:r>
              <a:rPr lang="de-DE" dirty="0"/>
              <a:t>,</a:t>
            </a:r>
          </a:p>
          <a:p>
            <a:pPr marL="733425" indent="-285750">
              <a:buFontTx/>
              <a:buChar char="-"/>
            </a:pPr>
            <a:r>
              <a:rPr lang="de-DE" dirty="0" err="1"/>
              <a:t>nomenclature</a:t>
            </a:r>
            <a:r>
              <a:rPr lang="de-DE" dirty="0"/>
              <a:t> and </a:t>
            </a:r>
            <a:r>
              <a:rPr lang="de-DE" dirty="0" err="1"/>
              <a:t>empirical</a:t>
            </a:r>
            <a:r>
              <a:rPr lang="de-DE" dirty="0"/>
              <a:t> </a:t>
            </a:r>
            <a:r>
              <a:rPr lang="de-DE" dirty="0" err="1"/>
              <a:t>equasions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kept</a:t>
            </a:r>
            <a:r>
              <a:rPr lang="de-DE" dirty="0"/>
              <a:t> in </a:t>
            </a:r>
            <a:r>
              <a:rPr lang="de-DE" dirty="0" err="1"/>
              <a:t>reference</a:t>
            </a:r>
            <a:r>
              <a:rPr lang="de-DE" dirty="0"/>
              <a:t> to the reviewed </a:t>
            </a:r>
            <a:r>
              <a:rPr lang="de-DE" dirty="0" err="1"/>
              <a:t>publication</a:t>
            </a:r>
            <a:r>
              <a:rPr lang="de-DE" dirty="0"/>
              <a:t>,</a:t>
            </a:r>
          </a:p>
          <a:p>
            <a:pPr marL="733425" indent="-285750">
              <a:buFontTx/>
              <a:buChar char="-"/>
            </a:pPr>
            <a:r>
              <a:rPr lang="de-DE" dirty="0"/>
              <a:t>multi-region and </a:t>
            </a:r>
            <a:r>
              <a:rPr lang="de-DE" dirty="0" err="1"/>
              <a:t>generic</a:t>
            </a:r>
            <a:r>
              <a:rPr lang="de-DE" dirty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,</a:t>
            </a:r>
            <a:endParaRPr lang="de-DE" dirty="0"/>
          </a:p>
          <a:p>
            <a:pPr marL="733425" indent="-285750">
              <a:buFontTx/>
              <a:buChar char="-"/>
            </a:pPr>
            <a:r>
              <a:rPr lang="de-DE" dirty="0" err="1"/>
              <a:t>methodological</a:t>
            </a:r>
            <a:r>
              <a:rPr lang="de-DE" dirty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.</a:t>
            </a:r>
            <a:endParaRPr lang="de-DE" dirty="0"/>
          </a:p>
          <a:p>
            <a:pPr marL="733425" indent="-285750">
              <a:buFontTx/>
              <a:buChar char="-"/>
            </a:pPr>
            <a:endParaRPr lang="de-DE" dirty="0"/>
          </a:p>
          <a:p>
            <a:pPr marL="733425" indent="-285750">
              <a:buFontTx/>
              <a:buChar char="-"/>
            </a:pPr>
            <a:endParaRPr lang="de-DE" dirty="0"/>
          </a:p>
          <a:p>
            <a:pPr marL="733425" indent="-285750">
              <a:buFontTx/>
              <a:buChar char="-"/>
            </a:pPr>
            <a:endParaRPr lang="en-GB" dirty="0"/>
          </a:p>
          <a:p>
            <a:pPr marL="447675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Rechteck 5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898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50" y="1274048"/>
            <a:ext cx="8450176" cy="296862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“</a:t>
            </a:r>
            <a:r>
              <a:rPr lang="en-GB" b="1" dirty="0">
                <a:solidFill>
                  <a:srgbClr val="FF0000"/>
                </a:solidFill>
              </a:rPr>
              <a:t>Applications of dispersed organic matter petrology in the 21st century: a review” (Manuscript 2)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Review at ICCP: </a:t>
            </a:r>
            <a:r>
              <a:rPr lang="en-GB" dirty="0"/>
              <a:t>It is intended to be reviewed </a:t>
            </a:r>
            <a:r>
              <a:rPr lang="en-GB"/>
              <a:t>by </a:t>
            </a:r>
            <a:r>
              <a:rPr lang="en-GB" smtClean="0"/>
              <a:t>Commission </a:t>
            </a:r>
            <a:r>
              <a:rPr lang="en-GB" dirty="0"/>
              <a:t>II.</a:t>
            </a:r>
          </a:p>
          <a:p>
            <a:pPr marL="733425" indent="-285750">
              <a:buFontTx/>
              <a:buChar char="-"/>
            </a:pPr>
            <a:r>
              <a:rPr lang="de-DE" dirty="0" err="1"/>
              <a:t>from</a:t>
            </a:r>
            <a:r>
              <a:rPr lang="de-DE" dirty="0"/>
              <a:t> 01.-</a:t>
            </a:r>
            <a:r>
              <a:rPr lang="de-DE" dirty="0" smtClean="0"/>
              <a:t>30.11.2023 - </a:t>
            </a:r>
            <a:r>
              <a:rPr lang="de-DE" dirty="0" smtClean="0"/>
              <a:t>November</a:t>
            </a:r>
            <a:endParaRPr lang="de-DE" dirty="0"/>
          </a:p>
          <a:p>
            <a:pPr marL="733425" indent="-285750">
              <a:buFontTx/>
              <a:buChar char="-"/>
            </a:pPr>
            <a:r>
              <a:rPr lang="de-DE" dirty="0" err="1"/>
              <a:t>circulate</a:t>
            </a:r>
            <a:r>
              <a:rPr lang="de-DE" dirty="0"/>
              <a:t> </a:t>
            </a:r>
            <a:r>
              <a:rPr lang="de-DE" dirty="0" err="1"/>
              <a:t>among</a:t>
            </a:r>
            <a:r>
              <a:rPr lang="de-DE" dirty="0"/>
              <a:t> </a:t>
            </a:r>
            <a:r>
              <a:rPr lang="de-DE" dirty="0" err="1"/>
              <a:t>active</a:t>
            </a:r>
            <a:r>
              <a:rPr lang="de-DE" dirty="0"/>
              <a:t> </a:t>
            </a:r>
            <a:r>
              <a:rPr lang="de-DE" dirty="0" err="1"/>
              <a:t>reviewers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Commission</a:t>
            </a:r>
            <a:r>
              <a:rPr lang="de-DE" dirty="0"/>
              <a:t> </a:t>
            </a:r>
            <a:r>
              <a:rPr lang="de-DE" dirty="0" smtClean="0"/>
              <a:t>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 smtClean="0">
                <a:solidFill>
                  <a:schemeClr val="tx2"/>
                </a:solidFill>
              </a:rPr>
              <a:t>Revison</a:t>
            </a:r>
            <a:r>
              <a:rPr lang="de-DE" b="1" dirty="0" smtClean="0">
                <a:solidFill>
                  <a:schemeClr val="tx2"/>
                </a:solidFill>
              </a:rPr>
              <a:t>: </a:t>
            </a:r>
            <a:r>
              <a:rPr lang="de-DE" dirty="0" err="1" smtClean="0"/>
              <a:t>December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Review at BGR: </a:t>
            </a:r>
            <a:r>
              <a:rPr lang="en-GB" dirty="0"/>
              <a:t>till </a:t>
            </a:r>
            <a:r>
              <a:rPr lang="en-GB" dirty="0" smtClean="0"/>
              <a:t>January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2"/>
                </a:solidFill>
              </a:rPr>
              <a:t>Review </a:t>
            </a:r>
            <a:r>
              <a:rPr lang="en-GB" b="1" dirty="0">
                <a:solidFill>
                  <a:schemeClr val="tx2"/>
                </a:solidFill>
              </a:rPr>
              <a:t>at USGS: </a:t>
            </a:r>
            <a:r>
              <a:rPr lang="en-GB" dirty="0" smtClean="0"/>
              <a:t>till </a:t>
            </a:r>
            <a:r>
              <a:rPr lang="en-GB" dirty="0" smtClean="0"/>
              <a:t>February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33425" indent="-285750">
              <a:buFontTx/>
              <a:buChar char="-"/>
            </a:pPr>
            <a:endParaRPr lang="de-DE" dirty="0"/>
          </a:p>
          <a:p>
            <a:pPr marL="733425" indent="-285750">
              <a:buFontTx/>
              <a:buChar char="-"/>
            </a:pPr>
            <a:endParaRPr lang="de-DE" dirty="0"/>
          </a:p>
          <a:p>
            <a:pPr marL="733425" indent="-285750">
              <a:buFontTx/>
              <a:buChar char="-"/>
            </a:pPr>
            <a:endParaRPr lang="en-GB" dirty="0"/>
          </a:p>
          <a:p>
            <a:pPr marL="447675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Rechteck 5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7206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50" y="1266674"/>
            <a:ext cx="8450176" cy="296862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“</a:t>
            </a:r>
            <a:r>
              <a:rPr lang="en-GB" b="1" dirty="0">
                <a:solidFill>
                  <a:srgbClr val="FF0000"/>
                </a:solidFill>
              </a:rPr>
              <a:t>Applications of dispersed organic matter petrology in the 21st century: a review” (Manuscript 2)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Submission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tx2"/>
                </a:solidFill>
              </a:rPr>
              <a:t>Submission: </a:t>
            </a:r>
            <a:r>
              <a:rPr lang="de-DE" dirty="0"/>
              <a:t>February </a:t>
            </a:r>
            <a:r>
              <a:rPr lang="de-DE" dirty="0" smtClean="0"/>
              <a:t>- March </a:t>
            </a:r>
            <a:r>
              <a:rPr lang="de-DE" dirty="0"/>
              <a:t>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tx2"/>
                </a:solidFill>
              </a:rPr>
              <a:t>Contact with IJCG Editors-in-Chief: </a:t>
            </a:r>
            <a:r>
              <a:rPr lang="de-DE" dirty="0"/>
              <a:t>Prof. Deolinda Flores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33425" indent="-285750">
              <a:buFontTx/>
              <a:buChar char="-"/>
            </a:pPr>
            <a:endParaRPr lang="de-DE" dirty="0"/>
          </a:p>
          <a:p>
            <a:pPr marL="733425" indent="-285750">
              <a:buFontTx/>
              <a:buChar char="-"/>
            </a:pPr>
            <a:endParaRPr lang="de-DE" dirty="0"/>
          </a:p>
          <a:p>
            <a:pPr marL="733425" indent="-285750">
              <a:buFontTx/>
              <a:buChar char="-"/>
            </a:pPr>
            <a:endParaRPr lang="en-GB" dirty="0"/>
          </a:p>
          <a:p>
            <a:pPr marL="447675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Rechteck 5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2356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50" y="1251926"/>
            <a:ext cx="8450176" cy="2968625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“The petrology of dispersed organic matter in sedimentary rocks: review and update”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Manuscript 1)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Review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Review at ICCP: </a:t>
            </a:r>
            <a:r>
              <a:rPr lang="en-US" dirty="0"/>
              <a:t>It is intended to be reviewed by </a:t>
            </a:r>
            <a:r>
              <a:rPr lang="en-US" dirty="0" smtClean="0"/>
              <a:t>Commission </a:t>
            </a:r>
            <a:r>
              <a:rPr lang="en-US" dirty="0"/>
              <a:t>II.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from 01.-30.11.2023 </a:t>
            </a:r>
            <a:r>
              <a:rPr lang="en-US" dirty="0" smtClean="0"/>
              <a:t>– November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circulate </a:t>
            </a:r>
            <a:r>
              <a:rPr lang="en-US" dirty="0"/>
              <a:t>among active reviewers within Commission II</a:t>
            </a:r>
          </a:p>
          <a:p>
            <a:pPr marL="0" indent="0">
              <a:buNone/>
            </a:pPr>
            <a:r>
              <a:rPr lang="en-US" b="1" dirty="0" err="1">
                <a:solidFill>
                  <a:schemeClr val="tx2"/>
                </a:solidFill>
              </a:rPr>
              <a:t>Revison</a:t>
            </a:r>
            <a:r>
              <a:rPr lang="en-US" b="1" dirty="0">
                <a:solidFill>
                  <a:schemeClr val="tx2"/>
                </a:solidFill>
              </a:rPr>
              <a:t>: </a:t>
            </a:r>
            <a:r>
              <a:rPr lang="en-US" dirty="0"/>
              <a:t>December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Review </a:t>
            </a:r>
            <a:r>
              <a:rPr lang="en-US" b="1" dirty="0">
                <a:solidFill>
                  <a:schemeClr val="tx2"/>
                </a:solidFill>
              </a:rPr>
              <a:t>at USGS: </a:t>
            </a:r>
            <a:r>
              <a:rPr lang="en-US" dirty="0"/>
              <a:t>till </a:t>
            </a:r>
            <a:r>
              <a:rPr lang="en-US" dirty="0" smtClean="0"/>
              <a:t>January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Submission: </a:t>
            </a:r>
            <a:r>
              <a:rPr lang="en-US" dirty="0"/>
              <a:t>February - March 2024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Contact with IJCG Editors-in-Chief: </a:t>
            </a:r>
            <a:r>
              <a:rPr lang="en-US" dirty="0"/>
              <a:t>Prof. </a:t>
            </a:r>
            <a:r>
              <a:rPr lang="en-US" dirty="0" err="1"/>
              <a:t>Deolinda</a:t>
            </a:r>
            <a:r>
              <a:rPr lang="en-US" dirty="0"/>
              <a:t> Flores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33425" indent="-285750">
              <a:buFontTx/>
              <a:buChar char="-"/>
            </a:pPr>
            <a:endParaRPr lang="de-DE" dirty="0"/>
          </a:p>
          <a:p>
            <a:pPr marL="733425" indent="-285750">
              <a:buFontTx/>
              <a:buChar char="-"/>
            </a:pPr>
            <a:endParaRPr lang="de-DE" dirty="0"/>
          </a:p>
          <a:p>
            <a:pPr marL="733425" indent="-285750">
              <a:buFontTx/>
              <a:buChar char="-"/>
            </a:pPr>
            <a:endParaRPr lang="en-GB" dirty="0"/>
          </a:p>
          <a:p>
            <a:pPr marL="447675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Rechteck 5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5841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AF7709-0C50-3A42-31DE-D96B40E5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t>17</a:t>
            </a:fld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B43FC9-434C-3D1C-2496-9B2A54778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87" y="318569"/>
            <a:ext cx="4177337" cy="972283"/>
          </a:xfrm>
        </p:spPr>
        <p:txBody>
          <a:bodyPr/>
          <a:lstStyle/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attention</a:t>
            </a:r>
            <a:r>
              <a:rPr lang="de-DE" dirty="0"/>
              <a:t>!</a:t>
            </a:r>
          </a:p>
        </p:txBody>
      </p:sp>
      <p:sp>
        <p:nvSpPr>
          <p:cNvPr id="5" name="Rechteck 4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Correction Function for Spectral Fluorescence Measurements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1126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3DFE28-F3C3-DA29-30D1-8C361C80B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t>18</a:t>
            </a:fld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B081D0-D831-6B6A-87EE-FD25C346D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Impressum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6E0961-2819-BADD-FF46-C5C93FF455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dirty="0"/>
              <a:t>Herausgeber:</a:t>
            </a:r>
          </a:p>
          <a:p>
            <a:r>
              <a:rPr lang="de-DE" dirty="0"/>
              <a:t>Bundesanstalt für Geowissenschaften und Rohstoffe</a:t>
            </a:r>
          </a:p>
          <a:p>
            <a:r>
              <a:rPr lang="de-DE" dirty="0" err="1"/>
              <a:t>Stilleweg</a:t>
            </a:r>
            <a:r>
              <a:rPr lang="de-DE" dirty="0"/>
              <a:t> 2</a:t>
            </a:r>
          </a:p>
          <a:p>
            <a:r>
              <a:rPr lang="de-DE" dirty="0"/>
              <a:t>30655 Hannover</a:t>
            </a:r>
          </a:p>
          <a:p>
            <a:endParaRPr lang="de-DE" dirty="0"/>
          </a:p>
          <a:p>
            <a:r>
              <a:rPr lang="de-DE" b="1" dirty="0"/>
              <a:t>Contact:</a:t>
            </a:r>
          </a:p>
          <a:p>
            <a:r>
              <a:rPr lang="de-DE" dirty="0"/>
              <a:t>Dr. Jolanta Kus</a:t>
            </a:r>
          </a:p>
          <a:p>
            <a:r>
              <a:rPr lang="de-DE" dirty="0">
                <a:hlinkClick r:id="rId3"/>
              </a:rPr>
              <a:t>Jolanta.Kus@bgr.de</a:t>
            </a:r>
            <a:endParaRPr lang="de-DE" dirty="0"/>
          </a:p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C2090A-14F0-4BEC-F981-2267B98024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Joint 74th ICCP and 39th TSOP Meeting, Patras, Greece, 2023</a:t>
            </a:r>
          </a:p>
          <a:p>
            <a:endParaRPr lang="en-GB" b="1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ICCP Commission II</a:t>
            </a:r>
          </a:p>
          <a:p>
            <a:r>
              <a:rPr lang="en-GB" dirty="0">
                <a:solidFill>
                  <a:schemeClr val="tx2"/>
                </a:solidFill>
              </a:rPr>
              <a:t>Dispersed organic matter in sedimentary rocks WG</a:t>
            </a:r>
            <a:endParaRPr lang="en-GB" b="1" dirty="0">
              <a:solidFill>
                <a:schemeClr val="tx2"/>
              </a:solidFill>
            </a:endParaRPr>
          </a:p>
          <a:p>
            <a:endParaRPr lang="en-GB" b="1" dirty="0">
              <a:solidFill>
                <a:schemeClr val="tx2"/>
              </a:solidFill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Stand: August 2023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Correction Function for Spectral Fluorescence Measurements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5371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D5157D-0FA0-34F3-576E-F7A4BF60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B7C0CD-56E9-6621-DF2F-A8A77FB7D1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86309" y="1865684"/>
            <a:ext cx="4064401" cy="1744663"/>
          </a:xfrm>
        </p:spPr>
        <p:txBody>
          <a:bodyPr/>
          <a:lstStyle/>
          <a:p>
            <a:r>
              <a:rPr lang="en-US" b="1" dirty="0"/>
              <a:t>to provide: </a:t>
            </a:r>
            <a:r>
              <a:rPr lang="en-US" dirty="0">
                <a:solidFill>
                  <a:schemeClr val="tx1"/>
                </a:solidFill>
              </a:rPr>
              <a:t>a review paper on application studies of DOM in geological context.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GB" b="1" dirty="0"/>
              <a:t>to be entitled: </a:t>
            </a:r>
            <a:r>
              <a:rPr lang="en-GB" dirty="0">
                <a:solidFill>
                  <a:schemeClr val="tx1"/>
                </a:solidFill>
              </a:rPr>
              <a:t>“Applications of dispersed organic matter petrology in the 21st century: a review”.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b="1" dirty="0"/>
              <a:t>to be submitted: </a:t>
            </a:r>
            <a:r>
              <a:rPr lang="en-GB" dirty="0">
                <a:solidFill>
                  <a:schemeClr val="tx1"/>
                </a:solidFill>
              </a:rPr>
              <a:t>at IJCG with previous communication with Prof. Deolinda Flores and prior to internal reviews and approvals </a:t>
            </a:r>
          </a:p>
          <a:p>
            <a:r>
              <a:rPr lang="en-GB" dirty="0">
                <a:solidFill>
                  <a:schemeClr val="tx1"/>
                </a:solidFill>
              </a:rPr>
              <a:t>at ICCP, BGR, </a:t>
            </a:r>
            <a:r>
              <a:rPr lang="en-GB" dirty="0" smtClean="0">
                <a:solidFill>
                  <a:schemeClr val="tx1"/>
                </a:solidFill>
              </a:rPr>
              <a:t>USGS. </a:t>
            </a:r>
            <a:endParaRPr lang="en-GB" dirty="0">
              <a:solidFill>
                <a:schemeClr val="tx1"/>
              </a:solidFill>
            </a:endParaRP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Rechteck 10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 txBox="1">
            <a:spLocks/>
          </p:cNvSpPr>
          <p:nvPr/>
        </p:nvSpPr>
        <p:spPr>
          <a:xfrm>
            <a:off x="417600" y="316800"/>
            <a:ext cx="6783300" cy="9304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ts val="2500"/>
              </a:lnSpc>
              <a:spcBef>
                <a:spcPct val="0"/>
              </a:spcBef>
              <a:buNone/>
              <a:defRPr sz="21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Dispersed organic matter in sedimentary rocks WG </a:t>
            </a:r>
            <a:br>
              <a:rPr lang="en-US" dirty="0"/>
            </a:br>
            <a:r>
              <a:rPr lang="en-US" dirty="0"/>
              <a:t>Objective</a:t>
            </a:r>
            <a:br>
              <a:rPr lang="en-US" dirty="0"/>
            </a:br>
            <a:endParaRPr lang="en-US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324352"/>
            <a:ext cx="4749935" cy="317465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6700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8794" y="1347787"/>
            <a:ext cx="3440200" cy="2968625"/>
          </a:xfrm>
        </p:spPr>
        <p:txBody>
          <a:bodyPr wrap="square"/>
          <a:lstStyle/>
          <a:p>
            <a:pPr marL="0" indent="0">
              <a:buNone/>
            </a:pPr>
            <a:r>
              <a:rPr lang="en-US" b="1" dirty="0"/>
              <a:t>      </a:t>
            </a:r>
            <a:r>
              <a:rPr lang="en-US" b="1" dirty="0">
                <a:solidFill>
                  <a:schemeClr val="tx2"/>
                </a:solidFill>
              </a:rPr>
              <a:t>2022 &amp; 2023</a:t>
            </a:r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Zoom Call Meetings: </a:t>
            </a:r>
            <a:r>
              <a:rPr lang="en-US" dirty="0"/>
              <a:t>(15.12.2022; 23.02.2023; 28.04.2023; 02.06.2023 &amp; 04.09.2023).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Preparations: </a:t>
            </a:r>
            <a:r>
              <a:rPr lang="en-US" dirty="0"/>
              <a:t>of text body, figures, and tables.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Publication: </a:t>
            </a:r>
            <a:r>
              <a:rPr lang="en-US" dirty="0"/>
              <a:t>of call in 85 ICCP Newsletter 2023 (April; p. 16) to </a:t>
            </a:r>
            <a:r>
              <a:rPr lang="en-GB" dirty="0"/>
              <a:t>ICCP Members </a:t>
            </a:r>
            <a:r>
              <a:rPr lang="en-US" dirty="0"/>
              <a:t>for submission of related publications </a:t>
            </a:r>
            <a:r>
              <a:rPr lang="en-GB" dirty="0"/>
              <a:t>(authored and co-authored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19" y="1037043"/>
            <a:ext cx="4945356" cy="3630207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152400" y="4533498"/>
            <a:ext cx="1873544" cy="581524"/>
          </a:xfrm>
          <a:prstGeom prst="rect">
            <a:avLst/>
          </a:prstGeom>
          <a:noFill/>
          <a:ln w="38100">
            <a:noFill/>
          </a:ln>
        </p:spPr>
        <p:txBody>
          <a:bodyPr wrap="none" lIns="180000" tIns="180000" rIns="180000" bIns="180000" rtlCol="0">
            <a:spAutoFit/>
          </a:bodyPr>
          <a:lstStyle/>
          <a:p>
            <a:pPr algn="l">
              <a:lnSpc>
                <a:spcPts val="1700"/>
              </a:lnSpc>
            </a:pPr>
            <a:r>
              <a:rPr lang="en-US" sz="1100" dirty="0"/>
              <a:t>ICCP News No. 85, 2023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058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50" y="1347788"/>
            <a:ext cx="2639925" cy="2968625"/>
          </a:xfrm>
        </p:spPr>
        <p:txBody>
          <a:bodyPr wrap="square"/>
          <a:lstStyle/>
          <a:p>
            <a:pPr marL="0" indent="0">
              <a:buNone/>
            </a:pPr>
            <a:r>
              <a:rPr lang="en-US" b="1" dirty="0"/>
              <a:t>2022 &amp; 2023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Circulation: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dirty="0"/>
              <a:t>of a call on the 04.04.2023 to ICCP Members in form of an e-mail sent by Stavros Kalaitzidis asking </a:t>
            </a:r>
            <a:r>
              <a:rPr lang="en-US" dirty="0"/>
              <a:t>for submission of related publications </a:t>
            </a:r>
            <a:r>
              <a:rPr lang="en-GB" dirty="0"/>
              <a:t>(authored and co-authored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990" y="1064934"/>
            <a:ext cx="5781185" cy="35451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03268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621" y="723040"/>
            <a:ext cx="3119689" cy="405559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50" y="1347788"/>
            <a:ext cx="4365179" cy="2968625"/>
          </a:xfrm>
        </p:spPr>
        <p:txBody>
          <a:bodyPr wrap="square"/>
          <a:lstStyle/>
          <a:p>
            <a:pPr marL="0" indent="0">
              <a:buNone/>
            </a:pPr>
            <a:r>
              <a:rPr lang="en-US" b="1" dirty="0"/>
              <a:t>2022 &amp; 2023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Replies from</a:t>
            </a:r>
            <a:r>
              <a:rPr lang="en-GB" dirty="0">
                <a:solidFill>
                  <a:schemeClr val="tx2"/>
                </a:solidFill>
              </a:rPr>
              <a:t>: Neely Bostick</a:t>
            </a:r>
            <a:r>
              <a:rPr lang="en-GB" dirty="0"/>
              <a:t>. Paul established a contact in order to supply any Russian study material that was translated into English. Paul did find a publication, which he had worked on: </a:t>
            </a:r>
          </a:p>
          <a:p>
            <a:pPr marL="265113" indent="0">
              <a:buNone/>
            </a:pPr>
            <a:r>
              <a:rPr lang="en-GB" dirty="0"/>
              <a:t>“Assessment of the coal resources of the Kyrgyz Republic; coal character and distribution, geology, mining, and importance to the nation's future”</a:t>
            </a:r>
          </a:p>
          <a:p>
            <a:pPr marL="265113" indent="0">
              <a:buNone/>
            </a:pPr>
            <a:r>
              <a:rPr lang="en-GB" dirty="0"/>
              <a:t>Open-File Report 97-137-A</a:t>
            </a:r>
          </a:p>
          <a:p>
            <a:pPr marL="265113" indent="0">
              <a:buNone/>
            </a:pPr>
            <a:r>
              <a:rPr lang="en-GB" dirty="0"/>
              <a:t>By: Edwin R. Landis, N. H. Bostick, H.J. </a:t>
            </a:r>
            <a:r>
              <a:rPr lang="en-GB" dirty="0" err="1"/>
              <a:t>Gluskoter</a:t>
            </a:r>
            <a:r>
              <a:rPr lang="en-GB" dirty="0"/>
              <a:t>, C.D. Harrison, D.W. Huber, and E. A. Johnson</a:t>
            </a:r>
          </a:p>
          <a:p>
            <a:pPr marL="265113" indent="0">
              <a:buNone/>
            </a:pPr>
            <a:r>
              <a:rPr lang="en-GB" dirty="0"/>
              <a:t>https://doi.org/10.3133/ofr97137A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738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50" y="1347788"/>
            <a:ext cx="8338650" cy="2968625"/>
          </a:xfrm>
        </p:spPr>
        <p:txBody>
          <a:bodyPr wrap="square"/>
          <a:lstStyle/>
          <a:p>
            <a:pPr marL="0" indent="0">
              <a:buNone/>
            </a:pPr>
            <a:r>
              <a:rPr lang="en-US" b="1" dirty="0"/>
              <a:t>2022 &amp; 2023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Replies from</a:t>
            </a:r>
            <a:r>
              <a:rPr lang="en-GB" dirty="0">
                <a:solidFill>
                  <a:schemeClr val="tx2"/>
                </a:solidFill>
              </a:rPr>
              <a:t>: Peter Sobolev</a:t>
            </a:r>
            <a:r>
              <a:rPr lang="en-GB" dirty="0"/>
              <a:t>. Jolanta established a contact to check the GOST standards: </a:t>
            </a:r>
          </a:p>
          <a:p>
            <a:pPr marL="265113" indent="0" algn="just">
              <a:buNone/>
            </a:pPr>
            <a:r>
              <a:rPr lang="en-GB" b="1" dirty="0">
                <a:solidFill>
                  <a:schemeClr val="tx2"/>
                </a:solidFill>
              </a:rPr>
              <a:t>GOST 17070-2014. 2015. </a:t>
            </a:r>
            <a:r>
              <a:rPr lang="en-GB" dirty="0"/>
              <a:t>Coal. Terms and definitions. (ISO 1213-2:1992). Inter-State Council on Standardization, Metrology and Certification (ISC), Moscow, 19 p.</a:t>
            </a:r>
          </a:p>
          <a:p>
            <a:pPr marL="265113" indent="0" algn="just">
              <a:buNone/>
            </a:pPr>
            <a:r>
              <a:rPr lang="en-GB" b="1" dirty="0">
                <a:solidFill>
                  <a:schemeClr val="tx2"/>
                </a:solidFill>
              </a:rPr>
              <a:t>GOST 10742-71. </a:t>
            </a:r>
            <a:r>
              <a:rPr lang="en-GB" dirty="0"/>
              <a:t>Lignite, hard coal, anthracite, oil shale and coal briquettes. Sampling methods and preparation of samples for laboratory tests. (ISO 1988: 1975), State Committee of Standards of the Council of Ministers of the USSR. Moscow, 19 p.</a:t>
            </a:r>
          </a:p>
          <a:p>
            <a:pPr marL="265113" indent="0" algn="just">
              <a:buNone/>
            </a:pPr>
            <a:r>
              <a:rPr lang="en-GB" b="1" dirty="0">
                <a:solidFill>
                  <a:schemeClr val="tx2"/>
                </a:solidFill>
              </a:rPr>
              <a:t>GOST Р 55659-2013. </a:t>
            </a:r>
            <a:r>
              <a:rPr lang="en-GB" dirty="0"/>
              <a:t>Methods for the petrographic analysis of coals. Part 5. (ISO7404-5:2009) Method of determining microscopically the reflectance of vitrinite. Inter-State Council on Standardization, Metrology and Certification (ISC), Moscow, 19 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061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51" y="1347788"/>
            <a:ext cx="3154776" cy="2968625"/>
          </a:xfrm>
        </p:spPr>
        <p:txBody>
          <a:bodyPr wrap="square"/>
          <a:lstStyle/>
          <a:p>
            <a:pPr marL="0" indent="0">
              <a:buNone/>
            </a:pPr>
            <a:r>
              <a:rPr lang="en-US" b="1" dirty="0"/>
              <a:t>2022 &amp; 2023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Replies from</a:t>
            </a:r>
            <a:r>
              <a:rPr lang="en-GB" dirty="0">
                <a:solidFill>
                  <a:schemeClr val="tx2"/>
                </a:solidFill>
              </a:rPr>
              <a:t>: Peter Sobolev</a:t>
            </a:r>
            <a:r>
              <a:rPr lang="en-GB" dirty="0"/>
              <a:t>. Jolanta established a contact for plots of VR vs depth for the Russian Barents Sea=</a:t>
            </a:r>
            <a:r>
              <a:rPr lang="en-GB" dirty="0" err="1"/>
              <a:t>Murmanskoye</a:t>
            </a:r>
            <a:r>
              <a:rPr lang="en-GB" dirty="0"/>
              <a:t> More.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922" y="1042737"/>
            <a:ext cx="4460532" cy="3577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6387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50" y="1347788"/>
            <a:ext cx="8337550" cy="2968625"/>
          </a:xfrm>
        </p:spPr>
        <p:txBody>
          <a:bodyPr wrap="square"/>
          <a:lstStyle/>
          <a:p>
            <a:pPr marL="0" indent="0">
              <a:buNone/>
            </a:pPr>
            <a:r>
              <a:rPr lang="en-US" b="1" dirty="0"/>
              <a:t>2022 &amp; 2023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Replies from:</a:t>
            </a:r>
            <a:r>
              <a:rPr lang="en-GB" dirty="0"/>
              <a:t> </a:t>
            </a:r>
            <a:r>
              <a:rPr lang="en-GB" dirty="0">
                <a:solidFill>
                  <a:schemeClr val="tx2"/>
                </a:solidFill>
              </a:rPr>
              <a:t>Aleksander </a:t>
            </a:r>
            <a:r>
              <a:rPr lang="en-GB" dirty="0" err="1">
                <a:solidFill>
                  <a:schemeClr val="tx2"/>
                </a:solidFill>
              </a:rPr>
              <a:t>Kostić</a:t>
            </a:r>
            <a:r>
              <a:rPr lang="en-GB" dirty="0">
                <a:solidFill>
                  <a:schemeClr val="tx2"/>
                </a:solidFill>
              </a:rPr>
              <a:t> (Serbia), Atul K. Varma (India), George Siavalas (The Netherlands),         Georgeta Predeanu (Romania), Henrik Petersen (Denmark), Luo Qingyong (China), Ralf Littke (Germany), and Stavros Kalaitzidis (Greece).</a:t>
            </a:r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Details of gold open access articles at IJCG: </a:t>
            </a:r>
          </a:p>
          <a:p>
            <a:pPr marL="550863" indent="-285750">
              <a:buFont typeface="Wingdings" panose="05000000000000000000" pitchFamily="2" charset="2"/>
              <a:buChar char="Ø"/>
            </a:pPr>
            <a:r>
              <a:rPr lang="en-GB" dirty="0"/>
              <a:t>Article Publishing Charge for this journal amounts to USD 4.270,00 excluding taxes.</a:t>
            </a:r>
          </a:p>
          <a:p>
            <a:pPr marL="550863" indent="-285750">
              <a:buFont typeface="Wingdings" panose="05000000000000000000" pitchFamily="2" charset="2"/>
              <a:buChar char="Ø"/>
            </a:pPr>
            <a:r>
              <a:rPr lang="en-GB" dirty="0"/>
              <a:t>Articles are freely available to both subscribers and the wider public with permitted reuse</a:t>
            </a:r>
            <a:r>
              <a:rPr lang="en-GB" dirty="0" smtClean="0"/>
              <a:t>.</a:t>
            </a:r>
          </a:p>
          <a:p>
            <a:pPr marL="550863" indent="-285750"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chemeClr val="tx2"/>
                </a:solidFill>
              </a:rPr>
              <a:t>Request: </a:t>
            </a:r>
            <a:r>
              <a:rPr lang="de-DE" dirty="0"/>
              <a:t>to ICCP to </a:t>
            </a:r>
            <a:r>
              <a:rPr lang="de-DE" dirty="0" err="1"/>
              <a:t>financially</a:t>
            </a:r>
            <a:r>
              <a:rPr lang="de-DE" dirty="0"/>
              <a:t> </a:t>
            </a:r>
            <a:r>
              <a:rPr lang="de-DE" dirty="0" err="1"/>
              <a:t>cover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the </a:t>
            </a:r>
            <a:r>
              <a:rPr lang="de-DE" dirty="0" err="1"/>
              <a:t>publication</a:t>
            </a:r>
            <a:r>
              <a:rPr lang="de-DE" dirty="0"/>
              <a:t> </a:t>
            </a:r>
            <a:r>
              <a:rPr lang="de-DE" dirty="0" err="1"/>
              <a:t>charges</a:t>
            </a:r>
            <a:r>
              <a:rPr lang="de-DE" dirty="0"/>
              <a:t> of the </a:t>
            </a:r>
            <a:r>
              <a:rPr lang="de-DE" dirty="0" err="1"/>
              <a:t>gold</a:t>
            </a:r>
            <a:r>
              <a:rPr lang="de-DE" dirty="0"/>
              <a:t> open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 manuscripts. </a:t>
            </a:r>
            <a:endParaRPr lang="en-GB" dirty="0"/>
          </a:p>
          <a:p>
            <a:pPr marL="550863" indent="-285750">
              <a:buFont typeface="Wingdings" panose="05000000000000000000" pitchFamily="2" charset="2"/>
              <a:buChar char="Ø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3633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B371-B078-A689-2735-66AFD0D3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00" y="316800"/>
            <a:ext cx="6858854" cy="930451"/>
          </a:xfrm>
        </p:spPr>
        <p:txBody>
          <a:bodyPr/>
          <a:lstStyle/>
          <a:p>
            <a:r>
              <a:rPr lang="en-GB" dirty="0"/>
              <a:t>Dispersed organic matter in sedimentary rocks WG </a:t>
            </a:r>
            <a:br>
              <a:rPr lang="en-GB" dirty="0"/>
            </a:br>
            <a:r>
              <a:rPr lang="en-GB" dirty="0"/>
              <a:t>Activities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949C46A-A376-2B5F-A324-9E093A6D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2AC8-AA64-439B-8F4F-2CB1188EB1C7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724429-E4F3-3F49-3D0C-DC5F87B09F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8550" y="1347788"/>
            <a:ext cx="8337550" cy="2968625"/>
          </a:xfrm>
        </p:spPr>
        <p:txBody>
          <a:bodyPr wrap="square"/>
          <a:lstStyle/>
          <a:p>
            <a:pPr marL="0" indent="0">
              <a:buNone/>
            </a:pPr>
            <a:r>
              <a:rPr lang="en-US" b="1" dirty="0"/>
              <a:t>2022 &amp; 2023</a:t>
            </a: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2"/>
                </a:solidFill>
              </a:rPr>
              <a:t>Details of gold open access articles at IJCG: </a:t>
            </a:r>
          </a:p>
          <a:p>
            <a:pPr marL="550863" indent="-285750">
              <a:buFont typeface="Wingdings" panose="05000000000000000000" pitchFamily="2" charset="2"/>
              <a:buChar char="Ø"/>
            </a:pPr>
            <a:r>
              <a:rPr lang="en-GB" dirty="0"/>
              <a:t>User rights: </a:t>
            </a:r>
          </a:p>
          <a:p>
            <a:pPr marL="0" indent="0">
              <a:buNone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4924119"/>
            <a:ext cx="7276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Dispersed organic matter in sedimentary rocks WG </a:t>
            </a:r>
            <a:r>
              <a:rPr lang="de-DE" sz="1000" dirty="0">
                <a:solidFill>
                  <a:schemeClr val="bg1"/>
                </a:solidFill>
              </a:rPr>
              <a:t>–</a:t>
            </a:r>
            <a:r>
              <a:rPr lang="en-GB" sz="1000" dirty="0">
                <a:solidFill>
                  <a:schemeClr val="bg1"/>
                </a:solidFill>
              </a:rPr>
              <a:t> Joint 74th ICCP and 39th TSOP Meeting, Patras, 2023</a:t>
            </a:r>
            <a:endParaRPr lang="de-DE" sz="1000" dirty="0">
              <a:solidFill>
                <a:schemeClr val="bg1"/>
              </a:solidFill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257974"/>
              </p:ext>
            </p:extLst>
          </p:nvPr>
        </p:nvGraphicFramePr>
        <p:xfrm>
          <a:off x="668592" y="2339053"/>
          <a:ext cx="806860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4304">
                  <a:extLst>
                    <a:ext uri="{9D8B030D-6E8A-4147-A177-3AD203B41FA5}">
                      <a16:colId xmlns:a16="http://schemas.microsoft.com/office/drawing/2014/main" val="1419329194"/>
                    </a:ext>
                  </a:extLst>
                </a:gridCol>
                <a:gridCol w="4034304">
                  <a:extLst>
                    <a:ext uri="{9D8B030D-6E8A-4147-A177-3AD203B41FA5}">
                      <a16:colId xmlns:a16="http://schemas.microsoft.com/office/drawing/2014/main" val="2094994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000" dirty="0"/>
                        <a:t>Creative Commons Attribution (CC BY). </a:t>
                      </a:r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  <a:p>
                      <a:pPr algn="just"/>
                      <a:r>
                        <a:rPr lang="en-GB" sz="1000" b="0" dirty="0"/>
                        <a:t>Allows users to: distribute and copy the article; </a:t>
                      </a:r>
                      <a:r>
                        <a:rPr lang="en-GB" sz="1000" b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create extracts, abstracts, and other revised versions, adaptations or derivative works of or from an article (such as a translation)</a:t>
                      </a:r>
                      <a:r>
                        <a:rPr lang="en-GB" sz="1000" b="0" dirty="0"/>
                        <a:t>; include in a collective work (such as an anthology); and text or data mine the article. These uses are permitted even for commercial purposes, provided the user: gives appropriate credit to the author(s) (with a link to the formal publication through the relevant DOI); includes a link to the license; indicates if changes were made; and does not represent the author(s) as endorsing the adaptation of the article or modify the article in such a way as to damage the authors' </a:t>
                      </a:r>
                      <a:r>
                        <a:rPr lang="en-GB" sz="1000" b="0" dirty="0" err="1"/>
                        <a:t>honor</a:t>
                      </a:r>
                      <a:r>
                        <a:rPr lang="en-GB" sz="1000" b="0" dirty="0"/>
                        <a:t> or reputation.</a:t>
                      </a:r>
                      <a:endParaRPr lang="en-US" sz="1000" b="0" dirty="0"/>
                    </a:p>
                  </a:txBody>
                  <a:tcPr>
                    <a:solidFill>
                      <a:srgbClr val="0041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Creative Commons Attribution-</a:t>
                      </a:r>
                      <a:r>
                        <a:rPr lang="en-GB" sz="1000" dirty="0" err="1"/>
                        <a:t>NonCommercial</a:t>
                      </a:r>
                      <a:r>
                        <a:rPr lang="en-GB" sz="1000" dirty="0"/>
                        <a:t>-</a:t>
                      </a:r>
                      <a:r>
                        <a:rPr lang="en-GB" sz="1000" dirty="0" err="1"/>
                        <a:t>NoDerivs</a:t>
                      </a:r>
                      <a:r>
                        <a:rPr lang="en-GB" sz="1000" dirty="0"/>
                        <a:t> (CC BY-NC-ND). </a:t>
                      </a:r>
                    </a:p>
                    <a:p>
                      <a:endParaRPr lang="en-GB" sz="1000" dirty="0"/>
                    </a:p>
                    <a:p>
                      <a:pPr algn="just"/>
                      <a:r>
                        <a:rPr lang="en-GB" sz="1000" b="0" dirty="0"/>
                        <a:t>Allows users to: distribute and copy the article; and include in a collective work (such as an anthology). These uses are permitted only for non-commercial purposes, and provided the user: gives appropriate credit to the author(s) (with a link to the formal publication through the relevant DOI); provides a link to the license; and does not alter or modify the article.</a:t>
                      </a:r>
                      <a:endParaRPr lang="en-US" sz="1000" b="0" dirty="0"/>
                    </a:p>
                  </a:txBody>
                  <a:tcPr>
                    <a:solidFill>
                      <a:srgbClr val="0041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07738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898541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ED" val="true"/>
</p:tagLst>
</file>

<file path=ppt/theme/theme1.xml><?xml version="1.0" encoding="utf-8"?>
<a:theme xmlns:a="http://schemas.openxmlformats.org/drawingml/2006/main" name="Office">
  <a:themeElements>
    <a:clrScheme name="bgr">
      <a:dk1>
        <a:sysClr val="windowText" lastClr="000000"/>
      </a:dk1>
      <a:lt1>
        <a:sysClr val="window" lastClr="FFFFFF"/>
      </a:lt1>
      <a:dk2>
        <a:srgbClr val="00416E"/>
      </a:dk2>
      <a:lt2>
        <a:srgbClr val="FFFFFF"/>
      </a:lt2>
      <a:accent1>
        <a:srgbClr val="00416E"/>
      </a:accent1>
      <a:accent2>
        <a:srgbClr val="F5BE5A"/>
      </a:accent2>
      <a:accent3>
        <a:srgbClr val="41B496"/>
      </a:accent3>
      <a:accent4>
        <a:srgbClr val="D24B19"/>
      </a:accent4>
      <a:accent5>
        <a:srgbClr val="41A0CD"/>
      </a:accent5>
      <a:accent6>
        <a:srgbClr val="00416E"/>
      </a:accent6>
      <a:hlink>
        <a:srgbClr val="00416E"/>
      </a:hlink>
      <a:folHlink>
        <a:srgbClr val="00416E"/>
      </a:folHlink>
    </a:clrScheme>
    <a:fontScheme name="bgr">
      <a:majorFont>
        <a:latin typeface="Noto Sans Display"/>
        <a:ea typeface=""/>
        <a:cs typeface=""/>
      </a:majorFont>
      <a:minorFont>
        <a:latin typeface="Noto Sans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 w="38100">
          <a:solidFill>
            <a:schemeClr val="accent5"/>
          </a:solidFill>
        </a:ln>
      </a:spPr>
      <a:bodyPr wrap="square" lIns="180000" tIns="180000" rIns="180000" bIns="180000" rtlCol="0">
        <a:spAutoFit/>
      </a:bodyPr>
      <a:lstStyle>
        <a:defPPr algn="l">
          <a:lnSpc>
            <a:spcPts val="1700"/>
          </a:lnSpc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3" id="{5561EC65-B953-4968-8CFA-5B2F8228D9B8}" vid="{8E56F227-5321-4C22-A6B1-7EDC8B0328D1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230203_BGR_PraesentationMitFarbraumMB</Template>
  <TotalTime>0</TotalTime>
  <Words>1987</Words>
  <Application>Microsoft Office PowerPoint</Application>
  <PresentationFormat>Bildschirmpräsentation (16:9)</PresentationFormat>
  <Paragraphs>223</Paragraphs>
  <Slides>18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5" baseType="lpstr">
      <vt:lpstr>Arial</vt:lpstr>
      <vt:lpstr>Calibri</vt:lpstr>
      <vt:lpstr>Comic Sans MS</vt:lpstr>
      <vt:lpstr>Noto Sans Display</vt:lpstr>
      <vt:lpstr>NotoSansDisplay-Regular</vt:lpstr>
      <vt:lpstr>Wingdings</vt:lpstr>
      <vt:lpstr>Office</vt:lpstr>
      <vt:lpstr>Dispersed organic matter in sedimentary rocks WG </vt:lpstr>
      <vt:lpstr>PowerPoint-Präsentation</vt:lpstr>
      <vt:lpstr>Dispersed organic matter in sedimentary rocks WG  Activities </vt:lpstr>
      <vt:lpstr>Dispersed organic matter in sedimentary rocks WG  Activities </vt:lpstr>
      <vt:lpstr>Dispersed organic matter in sedimentary rocks WG  Activities </vt:lpstr>
      <vt:lpstr>Dispersed organic matter in sedimentary rocks WG  Activities </vt:lpstr>
      <vt:lpstr>Dispersed organic matter in sedimentary rocks WG  Activities </vt:lpstr>
      <vt:lpstr>Dispersed organic matter in sedimentary rocks WG  Activities </vt:lpstr>
      <vt:lpstr>Dispersed organic matter in sedimentary rocks WG  Activities </vt:lpstr>
      <vt:lpstr>Dispersed organic matter in sedimentary rocks WG  Activities</vt:lpstr>
      <vt:lpstr>Dispersed organic matter in sedimentary rocks WG  Activities</vt:lpstr>
      <vt:lpstr>Dispersed organic matter in sedimentary rocks WG  Activities</vt:lpstr>
      <vt:lpstr>Dispersed organic matter in sedimentary rocks WG  Activities</vt:lpstr>
      <vt:lpstr>Dispersed organic matter in sedimentary rocks WG  Activities</vt:lpstr>
      <vt:lpstr>Dispersed organic matter in sedimentary rocks WG  Activities</vt:lpstr>
      <vt:lpstr>Dispersed organic matter in sedimentary rocks WG  Activities</vt:lpstr>
      <vt:lpstr>Thank you very much for your attention!</vt:lpstr>
      <vt:lpstr>Impressum</vt:lpstr>
    </vt:vector>
  </TitlesOfParts>
  <Company>GZH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Präsentation, zweizeilig,  Noto Sans Display, 28pt, ZAB 32pt</dc:title>
  <dc:creator>Blumenberg, Martin</dc:creator>
  <cp:lastModifiedBy>Kus, Jolanta</cp:lastModifiedBy>
  <cp:revision>154</cp:revision>
  <cp:lastPrinted>2023-02-01T18:36:18Z</cp:lastPrinted>
  <dcterms:created xsi:type="dcterms:W3CDTF">2023-08-24T14:04:32Z</dcterms:created>
  <dcterms:modified xsi:type="dcterms:W3CDTF">2023-09-18T23:03:24Z</dcterms:modified>
</cp:coreProperties>
</file>