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72" r:id="rId4"/>
    <p:sldId id="300" r:id="rId5"/>
    <p:sldId id="301" r:id="rId6"/>
    <p:sldId id="302" r:id="rId7"/>
    <p:sldId id="303" r:id="rId8"/>
    <p:sldId id="304" r:id="rId9"/>
    <p:sldId id="299" r:id="rId10"/>
    <p:sldId id="306" r:id="rId11"/>
    <p:sldId id="307" r:id="rId12"/>
    <p:sldId id="308" r:id="rId13"/>
    <p:sldId id="310" r:id="rId14"/>
    <p:sldId id="309" r:id="rId15"/>
    <p:sldId id="311" r:id="rId16"/>
    <p:sldId id="269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, Jolanta" initials="KJ" lastIdx="2" clrIdx="0">
    <p:extLst>
      <p:ext uri="{19B8F6BF-5375-455C-9EA6-DF929625EA0E}">
        <p15:presenceInfo xmlns:p15="http://schemas.microsoft.com/office/powerpoint/2012/main" userId="Kus, Jolan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4C8"/>
    <a:srgbClr val="E6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8285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20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5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18.09.2025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18.09.2025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1720fa6fb76a49fc&amp;rlz=1C1CHBD_deDE900DE901&amp;cs=0&amp;sxsrf=AE3TifPTpI5LDl3J8BjcA0NCndQDayznlw%3A1758048693255&amp;q=INCAR&amp;sa=X&amp;ved=2ahUKEwj4l8ne-d2PAxWdhv0HHbKQDUcQxccNegQIAhAB&amp;mstk=AUtExfA0Dod39AXHp3t6flwUMkbUZMRTMz32aCfT5JQ64_OYibOsPzra05ia48k_s4XQHvPFV_zJJV1yexX9DbSZVnodVMYw1lLrcIhPDaoB8SazyKDutzZSV8PMaZ82Vz4sQKAkhzmdlfmmkYP8EIl-b-1ytf4e9oUYJb4BV_3CeQSPZFVqrpFOau8UJ9SxDEGmjRd5HG-GuHDoGitUfwizHQVgySAGHL9_m2ZVxzLfcuuKg7XYyjjsF3EBkOB_d8LZyk7AEjKr0_1B-yffxz508c0j&amp;csui=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pacito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apacitors" TargetMode="External"/><Relationship Id="rId5" Type="http://schemas.openxmlformats.org/officeDocument/2006/relationships/hyperlink" Target="https://en.wikipedia.org/wiki/Metal%E2%80%93oxide%E2%80%93semiconductor" TargetMode="External"/><Relationship Id="rId4" Type="http://schemas.openxmlformats.org/officeDocument/2006/relationships/hyperlink" Target="https://en.wikipedia.org/wiki/Doping_(semiconductor)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Institute of Carbon Science and Technology (INCAR-CSIC) at the Spanish National Research Council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18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Fibered light sources of a given specification</a:t>
            </a:r>
            <a:r>
              <a:rPr lang="en-GB" baseline="0" dirty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45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Quartz iodine lamps, which incorporated the elemental iodine, were the first commercial halogen lamps being sold. </a:t>
            </a:r>
            <a:endParaRPr lang="en-GB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35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fluorescence spectrum of the ME glass consists of several relatively sharp emission bands in the wavelength region between 450 nm and 720 nm.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Instrument Performance Validation (IPV) of fluorescence measurement instruments in terms of wavelength accuracy of the emission channels- </a:t>
            </a:r>
            <a:endParaRPr lang="en-GB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70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Institute of Carbon Science and Technology (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  <a:hlinkClick r:id="rId3"/>
              </a:rPr>
              <a:t>INCAR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) in Oviedo, Spain, is </a:t>
            </a:r>
            <a:r>
              <a:rPr lang="en-US" dirty="0"/>
              <a:t>a research center of the Spanish National Research Council (CSIC) focusing on various aspects of carbon, energy, and materials science, including CO2 capture, biocarbon, and carbonization technologies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HelveticaNeueLTStd"/>
              </a:rPr>
              <a:t>A CCD or</a:t>
            </a:r>
            <a:r>
              <a:rPr lang="en-US" b="1" i="0" dirty="0">
                <a:solidFill>
                  <a:srgbClr val="212529"/>
                </a:solidFill>
                <a:effectLst/>
                <a:latin typeface="HelveticaNeueLTStd"/>
              </a:rPr>
              <a:t> </a:t>
            </a:r>
            <a:r>
              <a:rPr lang="en-US" b="0" i="0" dirty="0">
                <a:solidFill>
                  <a:srgbClr val="212529"/>
                </a:solidFill>
                <a:effectLst/>
                <a:latin typeface="HelveticaNeueLTStd"/>
              </a:rPr>
              <a:t>Charge Coupled Device is a highly sensitive photon detector or sensor. It is a silicon-based multi-channel array detector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HelveticaNeueLTStd"/>
              </a:rPr>
              <a:t>builf</a:t>
            </a:r>
            <a:r>
              <a:rPr lang="en-US" b="0" i="0" dirty="0">
                <a:solidFill>
                  <a:srgbClr val="212529"/>
                </a:solidFill>
                <a:effectLst/>
                <a:latin typeface="HelveticaNeueLTStd"/>
              </a:rPr>
              <a:t> of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array of linked, or coupled,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/>
              </a:rPr>
              <a:t>capacitors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. The capacitors are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represented by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oping (semiconductor)"/>
              </a:rPr>
              <a:t>p-doped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Metal–oxide–semiconductor"/>
              </a:rPr>
              <a:t>metal–oxide–semiconductor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(MOS)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Capacitors"/>
              </a:rPr>
              <a:t>capacitors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12529"/>
              </a:solidFill>
              <a:effectLst/>
              <a:latin typeface="HelveticaNeueLTStd"/>
            </a:endParaRPr>
          </a:p>
          <a:p>
            <a:endParaRPr lang="en-US" b="0" i="0" dirty="0">
              <a:solidFill>
                <a:srgbClr val="212529"/>
              </a:solidFill>
              <a:effectLst/>
              <a:latin typeface="HelveticaNeueLTStd"/>
            </a:endParaRPr>
          </a:p>
          <a:p>
            <a:r>
              <a:rPr lang="en-GB" dirty="0"/>
              <a:t>TEC 5 - </a:t>
            </a:r>
            <a:r>
              <a:rPr lang="en-US" dirty="0"/>
              <a:t>Compact diode array based spectrometer, UV to extended NIR wavelength ranges . Back-thinned CCDs </a:t>
            </a:r>
            <a:r>
              <a:rPr lang="en-US" dirty="0" err="1"/>
              <a:t>anre</a:t>
            </a:r>
            <a:r>
              <a:rPr lang="en-US" dirty="0"/>
              <a:t> detectors which are back-illuminated. They are characterised by their direct sensitivity to UV light. To reduce dark current, this detector has an integrated Peltier cooling system.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special alloy of the housing completes the excellent thermal properties of the MCS FLEX. </a:t>
            </a:r>
            <a:r>
              <a:rPr 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significantly improved thermal stability and low stray light ensure reliable measuring results.</a:t>
            </a:r>
            <a:r>
              <a:rPr 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 The blazed flat-field grating for light dispersion and imaging. The overall configuration results in a spectral pixel resolution of </a:t>
            </a:r>
            <a:r>
              <a:rPr 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0.8 nm/ pixel,</a:t>
            </a:r>
            <a:r>
              <a:rPr 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enabling a spectral resolution of </a:t>
            </a:r>
            <a:r>
              <a:rPr 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better than 3 nm</a:t>
            </a:r>
            <a:r>
              <a:rPr 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in accordance with the </a:t>
            </a:r>
            <a:r>
              <a:rPr 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Rayleigh criterion</a:t>
            </a:r>
            <a:r>
              <a:rPr 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 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41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Relative spectral correction functions </a:t>
            </a:r>
            <a:r>
              <a:rPr lang="en-US" dirty="0"/>
              <a:t>adjust raw spectral measurements by accounting for instrument-specific factors like the varying sensitivity of a detector or the spectral shape of a light source.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These functions are determined using a calibrated reference light source and detector and are scaled by the instrument's spectral response. So these produce a spectral shape that is independent of the instrument's characteristics, yielding a more accurate representation of the actual light source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en-US" b="1" dirty="0"/>
              <a:t>relative correction functions </a:t>
            </a:r>
            <a:r>
              <a:rPr lang="en-US" dirty="0"/>
              <a:t>display again </a:t>
            </a:r>
            <a:r>
              <a:rPr lang="en-US" b="1" dirty="0"/>
              <a:t>evident differences </a:t>
            </a:r>
            <a:r>
              <a:rPr lang="en-US" dirty="0"/>
              <a:t>between both set-ups of microscope brands, types and spectrometer designs. The </a:t>
            </a:r>
            <a:r>
              <a:rPr lang="en-US" b="1" dirty="0"/>
              <a:t>relative correction functions </a:t>
            </a:r>
            <a:r>
              <a:rPr lang="en-US" dirty="0"/>
              <a:t>were </a:t>
            </a:r>
            <a:r>
              <a:rPr lang="en-US" b="1" dirty="0"/>
              <a:t>most aligned for water objectives</a:t>
            </a:r>
            <a:r>
              <a:rPr lang="en-US" dirty="0"/>
              <a:t>, intermediate with oil objectives and were least aligned with dry objectives of INCAR.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17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normalized emission intensities of eight characteristic bands used for certification of the emission wavelength pattern.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9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raw (not normalized) emission intensities of eight characteristic bands used for certification of the emission wavelength pattern. 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4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0" y="316464"/>
            <a:ext cx="6262485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1355098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000955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</p:spPr>
        <p:txBody>
          <a:bodyPr/>
          <a:lstStyle/>
          <a:p>
            <a:r>
              <a:rPr lang="de-DE" dirty="0"/>
              <a:t>26.01.2023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11163" y="4344570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und Rohstoffe</a:t>
            </a:r>
            <a:endParaRPr lang="de-DE" sz="1100" baseline="0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1A1459-ACC1-C614-9176-52CF7A103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175432"/>
            <a:ext cx="1937926" cy="1197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8C7A27-66F9-CC12-BEBF-7077D65B4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-28080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56352"/>
            <a:ext cx="3032125" cy="1625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2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18" y="1356352"/>
            <a:ext cx="2636045" cy="1625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18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0" y="1356352"/>
            <a:ext cx="2636044" cy="1625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7750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39725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BB4C8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1"/>
            <a:ext cx="5040927" cy="3939351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3" y="2081084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28" y="2731026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</p:spPr>
        <p:txBody>
          <a:bodyPr/>
          <a:lstStyle/>
          <a:p>
            <a:r>
              <a:rPr lang="de-DE" dirty="0"/>
              <a:t>26.01.2023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58BE8E-042B-B4D7-0659-D7CA45392FCD}"/>
              </a:ext>
            </a:extLst>
          </p:cNvPr>
          <p:cNvSpPr txBox="1"/>
          <p:nvPr userDrawn="1"/>
        </p:nvSpPr>
        <p:spPr>
          <a:xfrm>
            <a:off x="411163" y="4344570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und Rohstoffe</a:t>
            </a:r>
            <a:endParaRPr lang="de-DE" sz="1100" baseline="0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0C353-1748-8ABC-C8CA-4DFA3E15E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41031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88"/>
            <a:ext cx="8337550" cy="2968625"/>
          </a:xfrm>
        </p:spPr>
        <p:txBody>
          <a:bodyPr/>
          <a:lstStyle>
            <a:lvl1pPr marL="268288" indent="-268288">
              <a:spcBef>
                <a:spcPts val="850"/>
              </a:spcBef>
              <a:buFont typeface="+mj-lt"/>
              <a:buAutoNum type="arabicPeriod"/>
              <a:defRPr/>
            </a:lvl1pPr>
            <a:lvl2pPr marL="539750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450" indent="-266700">
              <a:buSzPct val="100000"/>
              <a:buFont typeface="+mj-lt"/>
              <a:buAutoNum type="arabicPeriod"/>
              <a:defRPr/>
            </a:lvl3pPr>
            <a:lvl4pPr marL="1074738" indent="-268288">
              <a:buSzPct val="100000"/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6"/>
            <a:ext cx="8337550" cy="296862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0" y="1347788"/>
            <a:ext cx="4052888" cy="2968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347788"/>
            <a:ext cx="4068761" cy="29686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2" y="1347788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1" y="2571750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4050" cy="49466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4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5" y="1353104"/>
            <a:ext cx="4052888" cy="241423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6352"/>
            <a:ext cx="4464050" cy="361226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762022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2"/>
            <a:ext cx="4464050" cy="361226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3" y="1356352"/>
            <a:ext cx="2646362" cy="1625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5500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18475" y="4783500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799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5205437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de-DE"/>
              <a:t>26.01.2023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5205437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0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 ft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202406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29" indent="-203597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Kus@bgr.d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iccop.org/workinggroup/standardization-of-fluorescence-measurement-w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ww.lne.fr/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26FEEA2-03DE-BA64-F71A-39BDDCD1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75" y="545027"/>
            <a:ext cx="6262485" cy="675084"/>
          </a:xfrm>
        </p:spPr>
        <p:txBody>
          <a:bodyPr/>
          <a:lstStyle/>
          <a:p>
            <a:r>
              <a:rPr lang="en-GB" sz="2000" dirty="0"/>
              <a:t>Standardisation of Fluorescence Measurements WG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57D37AC1-DA4E-7087-CF91-DBC4783A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63" y="1347788"/>
            <a:ext cx="8337550" cy="645857"/>
          </a:xfrm>
        </p:spPr>
        <p:txBody>
          <a:bodyPr/>
          <a:lstStyle/>
          <a:p>
            <a:r>
              <a:rPr lang="en-GB" dirty="0"/>
              <a:t>ICCP Commission II</a:t>
            </a:r>
          </a:p>
          <a:p>
            <a:r>
              <a:rPr lang="en-US" dirty="0"/>
              <a:t>76th ICCP Meeting, Beijing, China, 2025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5399C2C-B925-D7EF-2979-CEDA53408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8" y="1940124"/>
            <a:ext cx="8335965" cy="10681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dirty="0"/>
              <a:t>Present</a:t>
            </a:r>
            <a:r>
              <a:rPr lang="de-DE" dirty="0"/>
              <a:t> Conveners: Dr. Jolanta Kus, Dr. Paul C. Hackley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de-DE" dirty="0"/>
              <a:t>Former Conveners: Dr. Maria Ángeles Gómez Borrego, Carla Araujo, </a:t>
            </a:r>
          </a:p>
          <a:p>
            <a:r>
              <a:rPr lang="de-DE" dirty="0"/>
              <a:t>Dr. </a:t>
            </a:r>
            <a:r>
              <a:rPr lang="de-DE" dirty="0" err="1"/>
              <a:t>Joalice</a:t>
            </a:r>
            <a:r>
              <a:rPr lang="de-DE" dirty="0"/>
              <a:t> O. Mendonça, Richard Orban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58877F2-1681-88AC-0EE1-CAE92279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18.09.2025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E1B9046-7AFD-DC72-6608-3DF5F6A0E457}"/>
              </a:ext>
            </a:extLst>
          </p:cNvPr>
          <p:cNvSpPr/>
          <p:nvPr/>
        </p:nvSpPr>
        <p:spPr>
          <a:xfrm>
            <a:off x="6080081" y="1131913"/>
            <a:ext cx="1532863" cy="1597791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https://d9-wret.s3.us-west-2.amazonaws.com/assets/palladium/production/s3fs-public/thumbnails/image/USGS_ID_black%20copy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21" y="2957373"/>
            <a:ext cx="1372203" cy="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95" y="2641505"/>
            <a:ext cx="1879906" cy="1278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04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US" b="1" dirty="0">
                <a:solidFill>
                  <a:srgbClr val="FFC000"/>
                </a:solidFill>
              </a:rPr>
              <a:t>Emission spectrum of BAM-F012 </a:t>
            </a: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EDF85-5ADB-8A93-69B3-F224EA762E8E}"/>
              </a:ext>
            </a:extLst>
          </p:cNvPr>
          <p:cNvSpPr txBox="1">
            <a:spLocks/>
          </p:cNvSpPr>
          <p:nvPr/>
        </p:nvSpPr>
        <p:spPr>
          <a:xfrm>
            <a:off x="5050527" y="1253262"/>
            <a:ext cx="3372760" cy="35302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BGR Emission spectrum of BAM-F012 at D1 measured at: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ZEISS AXIO Imager M2m </a:t>
            </a:r>
            <a:r>
              <a:rPr lang="en-US" dirty="0"/>
              <a:t>(Excitation: 365 nm with 63 </a:t>
            </a:r>
            <a:r>
              <a:rPr lang="en-US" dirty="0" err="1"/>
              <a:t>xw</a:t>
            </a:r>
            <a:r>
              <a:rPr lang="en-US" dirty="0"/>
              <a:t> objective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u="sng" dirty="0"/>
              <a:t>Spectrometer: TEC-5 </a:t>
            </a:r>
            <a:r>
              <a:rPr lang="en-US" dirty="0"/>
              <a:t>Spectrometer (spectral range: 200 nm- 980 nm, MCS FLEX CCD)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Average of N=10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Note: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measurement on day 1 (D1) and emission spectra with two different resolution at 1 nm (uncorrected; black) and 5 nm (corrected; red))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F12906-92B4-5FC1-D2F7-5DBAFF905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88" y="1157613"/>
            <a:ext cx="5189309" cy="26036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9C570C9-09C9-F637-FD9D-D22568B40818}"/>
              </a:ext>
            </a:extLst>
          </p:cNvPr>
          <p:cNvSpPr txBox="1"/>
          <p:nvPr/>
        </p:nvSpPr>
        <p:spPr>
          <a:xfrm>
            <a:off x="2819542" y="1230765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612 nm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A0ECEC-C93E-5C70-4479-8D9E5A516631}"/>
              </a:ext>
            </a:extLst>
          </p:cNvPr>
          <p:cNvSpPr txBox="1"/>
          <p:nvPr/>
        </p:nvSpPr>
        <p:spPr>
          <a:xfrm>
            <a:off x="2911639" y="1838004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618 nm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6A9B98-555A-D2E8-6F50-2F7172F825CB}"/>
              </a:ext>
            </a:extLst>
          </p:cNvPr>
          <p:cNvSpPr txBox="1"/>
          <p:nvPr/>
        </p:nvSpPr>
        <p:spPr>
          <a:xfrm>
            <a:off x="3688496" y="2313154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701 nm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85EB2E-1F13-9317-76C4-AD6E1C8A098B}"/>
              </a:ext>
            </a:extLst>
          </p:cNvPr>
          <p:cNvSpPr txBox="1"/>
          <p:nvPr/>
        </p:nvSpPr>
        <p:spPr>
          <a:xfrm>
            <a:off x="1053402" y="2901529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488 nm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71C82F-C404-299E-588F-2E43D656CA72}"/>
              </a:ext>
            </a:extLst>
          </p:cNvPr>
          <p:cNvSpPr txBox="1"/>
          <p:nvPr/>
        </p:nvSpPr>
        <p:spPr>
          <a:xfrm>
            <a:off x="2071281" y="2398112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590 nm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C2A8FD5-9132-0E7D-CA75-D71386231A30}"/>
              </a:ext>
            </a:extLst>
          </p:cNvPr>
          <p:cNvSpPr txBox="1"/>
          <p:nvPr/>
        </p:nvSpPr>
        <p:spPr>
          <a:xfrm>
            <a:off x="1494523" y="2738327"/>
            <a:ext cx="1344553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543 nm   548 nm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FEE83C-FFDB-38DF-254E-A2F19008E9E9}"/>
              </a:ext>
            </a:extLst>
          </p:cNvPr>
          <p:cNvSpPr txBox="1"/>
          <p:nvPr/>
        </p:nvSpPr>
        <p:spPr>
          <a:xfrm>
            <a:off x="3023043" y="2944201"/>
            <a:ext cx="805944" cy="560108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000" b="1" dirty="0"/>
              <a:t>653 nm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4495A06-3EF8-8FE7-C603-80844C8B5F1B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04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GB" b="1" dirty="0">
                <a:solidFill>
                  <a:srgbClr val="FFC000"/>
                </a:solidFill>
              </a:rPr>
              <a:t>Emission spectrum of BAM-F012 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EDF85-5ADB-8A93-69B3-F224EA762E8E}"/>
              </a:ext>
            </a:extLst>
          </p:cNvPr>
          <p:cNvSpPr txBox="1">
            <a:spLocks/>
          </p:cNvSpPr>
          <p:nvPr/>
        </p:nvSpPr>
        <p:spPr>
          <a:xfrm>
            <a:off x="5050527" y="1253262"/>
            <a:ext cx="3372760" cy="35302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INCAR Emission spectrum of BAM-F012 at D2 measured at: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Leica DM 4500 P </a:t>
            </a:r>
            <a:r>
              <a:rPr lang="en-US" dirty="0"/>
              <a:t>(Excitation: 365 nm with 20 </a:t>
            </a:r>
            <a:r>
              <a:rPr lang="en-US" dirty="0" err="1"/>
              <a:t>xw</a:t>
            </a:r>
            <a:r>
              <a:rPr lang="en-US" dirty="0"/>
              <a:t> objective)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u="sng" dirty="0"/>
              <a:t>Spectrometer: MSP 400  </a:t>
            </a:r>
            <a:r>
              <a:rPr lang="en-US" u="sng" dirty="0" err="1"/>
              <a:t>Tidas</a:t>
            </a:r>
            <a:r>
              <a:rPr lang="en-US" u="sng" dirty="0"/>
              <a:t> CCD, monochromator with diffraction grating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Average of N=12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Note: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measurement on day 2 (D2) and emission spectra with one resolution at 5 nm (uncorrected and corrected).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1CB50EA-6F9D-7F54-EC37-F11FEAC6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1" y="1040598"/>
            <a:ext cx="4256532" cy="347776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FDF7095B-395C-032D-4721-5D68A65B3F8B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3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GB" b="1" dirty="0">
                <a:solidFill>
                  <a:srgbClr val="FFC000"/>
                </a:solidFill>
              </a:rPr>
              <a:t>Emission spectrum of BAM-F012 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EDF85-5ADB-8A93-69B3-F224EA762E8E}"/>
              </a:ext>
            </a:extLst>
          </p:cNvPr>
          <p:cNvSpPr txBox="1">
            <a:spLocks/>
          </p:cNvSpPr>
          <p:nvPr/>
        </p:nvSpPr>
        <p:spPr>
          <a:xfrm>
            <a:off x="5050527" y="1253262"/>
            <a:ext cx="3372760" cy="35302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BGR (63 </a:t>
            </a:r>
            <a:r>
              <a:rPr lang="en-US" dirty="0" err="1"/>
              <a:t>xw</a:t>
            </a:r>
            <a:r>
              <a:rPr lang="en-US" dirty="0"/>
              <a:t> objective) and BAM data points for the peaks of </a:t>
            </a:r>
            <a:r>
              <a:rPr lang="en-US" b="1" dirty="0">
                <a:solidFill>
                  <a:srgbClr val="FFC000"/>
                </a:solidFill>
              </a:rPr>
              <a:t>BAM-F012 </a:t>
            </a:r>
            <a:r>
              <a:rPr lang="en-US" dirty="0"/>
              <a:t>overlap.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INCAR (20 </a:t>
            </a:r>
            <a:r>
              <a:rPr lang="en-US" dirty="0" err="1"/>
              <a:t>xw</a:t>
            </a:r>
            <a:r>
              <a:rPr lang="en-US" dirty="0"/>
              <a:t> objective) peaks fit very well, being slightly </a:t>
            </a:r>
            <a:r>
              <a:rPr lang="en-US" dirty="0" err="1"/>
              <a:t>offsetted</a:t>
            </a:r>
            <a:r>
              <a:rPr lang="en-US" dirty="0"/>
              <a:t>, especially in the blue light spectrum.  </a:t>
            </a:r>
            <a:endParaRPr lang="en-US" u="sng" dirty="0"/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Note: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measurement on day 2 (D2) and emission spectra with one resolution at 5 nm (uncorrected and corrected)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FB9F00-C733-AC51-302F-0A20BC30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17" y="1047330"/>
            <a:ext cx="4985603" cy="359610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51C5161-BFCE-597E-C802-BFE51A53BAD9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8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08F64B-6DFD-8577-EB55-AFC3407A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8" y="1008888"/>
            <a:ext cx="6465714" cy="3301365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GB" b="1" dirty="0">
                <a:solidFill>
                  <a:srgbClr val="FFC000"/>
                </a:solidFill>
              </a:rPr>
              <a:t>Emission spectrum of epoxy resin block 1 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643F41-3C2F-8262-08E8-D023EE5E8070}"/>
              </a:ext>
            </a:extLst>
          </p:cNvPr>
          <p:cNvSpPr txBox="1"/>
          <p:nvPr/>
        </p:nvSpPr>
        <p:spPr>
          <a:xfrm>
            <a:off x="4572000" y="1230765"/>
            <a:ext cx="892507" cy="562096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421 nm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DC461-51EF-35A9-13B9-D5AD77AFDC21}"/>
              </a:ext>
            </a:extLst>
          </p:cNvPr>
          <p:cNvSpPr txBox="1"/>
          <p:nvPr/>
        </p:nvSpPr>
        <p:spPr>
          <a:xfrm>
            <a:off x="4571999" y="1498240"/>
            <a:ext cx="892507" cy="562096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440 nm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A45AAC-19D2-E332-669A-492AC0486948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60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GB" b="1" dirty="0">
                <a:solidFill>
                  <a:srgbClr val="FFC000"/>
                </a:solidFill>
              </a:rPr>
              <a:t>Emission spectrum of epoxy resin block 1 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5C7E28-724F-6F2E-6736-CBD05C59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7" y="1189481"/>
            <a:ext cx="5509597" cy="33039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2C50D33-6E22-60E9-BE82-4AF2F8CF8E9B}"/>
              </a:ext>
            </a:extLst>
          </p:cNvPr>
          <p:cNvSpPr txBox="1"/>
          <p:nvPr/>
        </p:nvSpPr>
        <p:spPr>
          <a:xfrm>
            <a:off x="3264692" y="2734671"/>
            <a:ext cx="892507" cy="562096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425 nm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905422-6251-BF8D-6096-3E24DA683C07}"/>
              </a:ext>
            </a:extLst>
          </p:cNvPr>
          <p:cNvSpPr txBox="1"/>
          <p:nvPr/>
        </p:nvSpPr>
        <p:spPr>
          <a:xfrm>
            <a:off x="3264691" y="2987143"/>
            <a:ext cx="892507" cy="562096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460 nm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8419DD7-29C6-4546-2050-B722922E9ADB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15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GB" b="1" dirty="0">
                <a:solidFill>
                  <a:srgbClr val="FFC000"/>
                </a:solidFill>
              </a:rPr>
              <a:t>Preliminary remarks</a:t>
            </a:r>
          </a:p>
          <a:p>
            <a:endParaRPr lang="en-GB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E41D0C6-82E8-AF2C-E2F6-4B79EC12CB74}"/>
              </a:ext>
            </a:extLst>
          </p:cNvPr>
          <p:cNvSpPr txBox="1">
            <a:spLocks/>
          </p:cNvSpPr>
          <p:nvPr/>
        </p:nvSpPr>
        <p:spPr>
          <a:xfrm>
            <a:off x="219576" y="1248158"/>
            <a:ext cx="8188617" cy="35302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The displayed </a:t>
            </a:r>
            <a:r>
              <a:rPr lang="en-US" b="1" dirty="0"/>
              <a:t>absolute intensity of the ICCP Lamp 2B</a:t>
            </a:r>
            <a:r>
              <a:rPr lang="en-US" dirty="0"/>
              <a:t> measured by BGR (63 </a:t>
            </a:r>
            <a:r>
              <a:rPr lang="en-US" dirty="0" err="1"/>
              <a:t>xw</a:t>
            </a:r>
            <a:r>
              <a:rPr lang="en-US" dirty="0"/>
              <a:t> objective) and INCAR (20 </a:t>
            </a:r>
            <a:r>
              <a:rPr lang="en-US" dirty="0" err="1"/>
              <a:t>xw</a:t>
            </a:r>
            <a:r>
              <a:rPr lang="en-US" dirty="0"/>
              <a:t> objective) </a:t>
            </a:r>
            <a:r>
              <a:rPr lang="en-US" b="1" dirty="0"/>
              <a:t>differs in spectral resolution </a:t>
            </a:r>
            <a:r>
              <a:rPr lang="en-US" dirty="0"/>
              <a:t>(1 nm vs 5 nm, respectively) and reflects the overall spectrometer design and fabrication. “The design's resolution capacity vs. sensitivity”.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relative correction functions </a:t>
            </a:r>
            <a:r>
              <a:rPr lang="en-US" dirty="0"/>
              <a:t>display again </a:t>
            </a:r>
            <a:r>
              <a:rPr lang="en-US" b="1" dirty="0"/>
              <a:t>evident differences </a:t>
            </a:r>
            <a:r>
              <a:rPr lang="en-US" dirty="0"/>
              <a:t>between both set-ups of microscope brands, types and spectrometer designs. The </a:t>
            </a:r>
            <a:r>
              <a:rPr lang="en-US" b="1" dirty="0"/>
              <a:t>relative correction functions </a:t>
            </a:r>
            <a:r>
              <a:rPr lang="en-US" dirty="0"/>
              <a:t>were </a:t>
            </a:r>
            <a:r>
              <a:rPr lang="en-US" b="1" dirty="0"/>
              <a:t>most aligned for water objectives</a:t>
            </a:r>
            <a:r>
              <a:rPr lang="en-US" dirty="0"/>
              <a:t>, intermediate with oil objectives and were least aligned with dry objectives of INCAR.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emission spectra of BAM-F012 </a:t>
            </a:r>
            <a:r>
              <a:rPr lang="en-US" dirty="0"/>
              <a:t>under given set-up were </a:t>
            </a:r>
            <a:r>
              <a:rPr lang="en-US" b="1" dirty="0"/>
              <a:t>well-comparable</a:t>
            </a:r>
            <a:r>
              <a:rPr lang="en-US" dirty="0"/>
              <a:t> with BGR and INCAR peaks </a:t>
            </a:r>
            <a:r>
              <a:rPr lang="en-US" b="1" dirty="0"/>
              <a:t>fitting well with BAM peaks</a:t>
            </a:r>
            <a:r>
              <a:rPr lang="en-US" dirty="0"/>
              <a:t>. In the blue light spectrum, the INCAR peaks displayed a slight offset.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emission spectrum of epoxy resin block 1 yielded differences </a:t>
            </a:r>
            <a:r>
              <a:rPr lang="en-US" dirty="0"/>
              <a:t>in the overall </a:t>
            </a:r>
            <a:r>
              <a:rPr lang="en-US" b="1" dirty="0"/>
              <a:t>signal-to noise ratio</a:t>
            </a:r>
            <a:r>
              <a:rPr lang="en-US" dirty="0"/>
              <a:t>, owing possibly to lower sensitivity capacity of </a:t>
            </a:r>
            <a:r>
              <a:rPr lang="pt-BR" dirty="0"/>
              <a:t>the MSP 400  Tidas CCD spectrometer for the given set-up. </a:t>
            </a:r>
            <a:r>
              <a:rPr lang="pt-BR" b="1" dirty="0"/>
              <a:t>Nevertheless,</a:t>
            </a:r>
            <a:r>
              <a:rPr lang="pt-BR" dirty="0"/>
              <a:t> the </a:t>
            </a:r>
            <a:r>
              <a:rPr lang="pt-BR" b="1" dirty="0"/>
              <a:t>lambda max </a:t>
            </a:r>
            <a:r>
              <a:rPr lang="pt-BR" dirty="0"/>
              <a:t>of both spectra </a:t>
            </a:r>
            <a:r>
              <a:rPr lang="pt-BR" b="1" dirty="0"/>
              <a:t>differ by c. 15 nm</a:t>
            </a:r>
            <a:r>
              <a:rPr lang="pt-BR" dirty="0"/>
              <a:t>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66892F5-4CC0-BCD2-B54D-879C251CF9A0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41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F7709-0C50-3A42-31DE-D96B40E5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16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43FC9-434C-3D1C-2496-9B2A547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636" y="502556"/>
            <a:ext cx="4177337" cy="3910393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119" cy="492411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41541" y="2797191"/>
            <a:ext cx="3695660" cy="1227406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altLang="es-ES" sz="1400" dirty="0"/>
              <a:t>Sample: Paul Hackley (USGS)</a:t>
            </a:r>
          </a:p>
          <a:p>
            <a:pPr>
              <a:lnSpc>
                <a:spcPts val="1700"/>
              </a:lnSpc>
            </a:pPr>
            <a:r>
              <a:rPr lang="en-GB" altLang="es-ES" sz="1400" dirty="0"/>
              <a:t>E210402-005 NY, Chicago, St. Louis 73-75</a:t>
            </a:r>
          </a:p>
          <a:p>
            <a:pPr>
              <a:lnSpc>
                <a:spcPts val="1700"/>
              </a:lnSpc>
            </a:pPr>
            <a:r>
              <a:rPr lang="es-ES" altLang="es-ES" sz="1400" dirty="0"/>
              <a:t>Huron Mb., Ohio Shale Formation,</a:t>
            </a:r>
          </a:p>
          <a:p>
            <a:pPr>
              <a:lnSpc>
                <a:spcPts val="1700"/>
              </a:lnSpc>
            </a:pPr>
            <a:r>
              <a:rPr lang="es-ES" altLang="es-ES" sz="1400" dirty="0"/>
              <a:t>Upper Devonian (Famennian)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813A0D-1830-67D2-0BB5-22B0E0C4B31E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12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DFE28-F3C3-DA29-30D1-8C361C8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17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081D0-D831-6B6A-87EE-FD25C34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E0961-2819-BADD-FF46-C5C93FF45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Herausgeber:</a:t>
            </a:r>
          </a:p>
          <a:p>
            <a:r>
              <a:rPr lang="de-DE" dirty="0"/>
              <a:t>Bundesanstalt für Geowissenschaften und Rohstoffe</a:t>
            </a:r>
          </a:p>
          <a:p>
            <a:r>
              <a:rPr lang="de-DE" dirty="0" err="1"/>
              <a:t>Stilleweg</a:t>
            </a:r>
            <a:r>
              <a:rPr lang="de-DE" dirty="0"/>
              <a:t> 2</a:t>
            </a:r>
          </a:p>
          <a:p>
            <a:r>
              <a:rPr lang="de-DE" dirty="0"/>
              <a:t>30655 Hannover</a:t>
            </a:r>
          </a:p>
          <a:p>
            <a:endParaRPr lang="de-DE" dirty="0"/>
          </a:p>
          <a:p>
            <a:r>
              <a:rPr lang="de-DE" b="1" dirty="0"/>
              <a:t>Contact:</a:t>
            </a:r>
          </a:p>
          <a:p>
            <a:r>
              <a:rPr lang="de-DE" dirty="0"/>
              <a:t>Dr. Jolanta Kus</a:t>
            </a:r>
          </a:p>
          <a:p>
            <a:r>
              <a:rPr lang="de-DE" dirty="0">
                <a:hlinkClick r:id="rId3"/>
              </a:rPr>
              <a:t>Jolanta.Kus@bgr.de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C2090A-14F0-4BEC-F981-2267B9802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75</a:t>
            </a:r>
            <a:r>
              <a:rPr lang="en-GB" b="1" baseline="30000" dirty="0">
                <a:solidFill>
                  <a:schemeClr val="tx2"/>
                </a:solidFill>
              </a:rPr>
              <a:t>th</a:t>
            </a:r>
            <a:r>
              <a:rPr lang="en-GB" b="1" dirty="0">
                <a:solidFill>
                  <a:schemeClr val="tx2"/>
                </a:solidFill>
              </a:rPr>
              <a:t> ICCP Meeting, Oviedo, Spain, 2024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ICCP Commission II</a:t>
            </a:r>
          </a:p>
          <a:p>
            <a:r>
              <a:rPr lang="en-US" dirty="0" err="1">
                <a:solidFill>
                  <a:schemeClr val="tx2"/>
                </a:solidFill>
              </a:rPr>
              <a:t>Standardisation</a:t>
            </a:r>
            <a:r>
              <a:rPr lang="en-US" dirty="0">
                <a:solidFill>
                  <a:schemeClr val="tx2"/>
                </a:solidFill>
              </a:rPr>
              <a:t> of Fluorescence Measurements</a:t>
            </a:r>
            <a:r>
              <a:rPr lang="en-GB" dirty="0">
                <a:solidFill>
                  <a:schemeClr val="tx2"/>
                </a:solidFill>
              </a:rPr>
              <a:t> WG 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Stand: September 2025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E34E760-E8D2-1C31-9A9B-05AEC8CD17A2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7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7C0CD-56E9-6621-DF2F-A8A77FB7D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718" y="1113795"/>
            <a:ext cx="4183445" cy="32898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2025, the former Correction Function WG changed its name to: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Standardization of Fluorescence Measurements WG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Objective: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standardize spectral fluorescence measurements of sedimentary organic matter in rocks.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Methodology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Calibration device(s)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https://www.iccop.org/workinggroup/standardization-of-fluorescence-measurement-wg/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B94356-D5FE-8D2A-5FF2-FCC075B31D64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AA054D-8FB9-6701-B24E-A9BB8145D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62020"/>
            <a:ext cx="4316037" cy="28632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307E7E-03BC-E632-C648-E69824771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442" y="1239866"/>
            <a:ext cx="1703856" cy="13499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DFE336-2209-C665-18AB-0E03A90C1316}"/>
              </a:ext>
            </a:extLst>
          </p:cNvPr>
          <p:cNvSpPr txBox="1"/>
          <p:nvPr/>
        </p:nvSpPr>
        <p:spPr>
          <a:xfrm>
            <a:off x="4722839" y="3936471"/>
            <a:ext cx="4165198" cy="72494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de-DE" altLang="es-ES" sz="1000" dirty="0"/>
              <a:t>Sample: Paul Hackley (USGS)</a:t>
            </a:r>
          </a:p>
          <a:p>
            <a:pPr>
              <a:lnSpc>
                <a:spcPts val="1700"/>
              </a:lnSpc>
            </a:pPr>
            <a:r>
              <a:rPr lang="en-GB" altLang="es-ES" sz="1000" dirty="0"/>
              <a:t>Kentucky, </a:t>
            </a:r>
            <a:r>
              <a:rPr lang="es-ES" altLang="es-ES" sz="1000" dirty="0"/>
              <a:t>Huron Mb., Ohio Shale Formation,</a:t>
            </a:r>
          </a:p>
          <a:p>
            <a:pPr>
              <a:lnSpc>
                <a:spcPts val="1700"/>
              </a:lnSpc>
            </a:pPr>
            <a:r>
              <a:rPr lang="es-ES" altLang="es-ES" sz="1000" dirty="0"/>
              <a:t>Upper Devonian (Famennian)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0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DC83488-3EF5-B4D0-56F4-C44072CCA173}"/>
              </a:ext>
            </a:extLst>
          </p:cNvPr>
          <p:cNvSpPr txBox="1">
            <a:spLocks/>
          </p:cNvSpPr>
          <p:nvPr/>
        </p:nvSpPr>
        <p:spPr>
          <a:xfrm>
            <a:off x="237718" y="765539"/>
            <a:ext cx="8189589" cy="328987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Brief outline: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tx1"/>
                </a:solidFill>
              </a:rPr>
              <a:t>Fluorescence microscopy </a:t>
            </a:r>
            <a:r>
              <a:rPr lang="en-GB" dirty="0">
                <a:solidFill>
                  <a:schemeClr val="tx1"/>
                </a:solidFill>
              </a:rPr>
              <a:t>has been applied to the petrology of </a:t>
            </a:r>
            <a:r>
              <a:rPr lang="en-GB" u="sng" dirty="0">
                <a:solidFill>
                  <a:schemeClr val="tx1"/>
                </a:solidFill>
              </a:rPr>
              <a:t>sedimentary organic matter </a:t>
            </a:r>
            <a:r>
              <a:rPr lang="en-GB" dirty="0">
                <a:solidFill>
                  <a:schemeClr val="tx1"/>
                </a:solidFill>
              </a:rPr>
              <a:t>since 1936 (</a:t>
            </a:r>
            <a:r>
              <a:rPr lang="en-GB" dirty="0" err="1">
                <a:solidFill>
                  <a:srgbClr val="0070C0"/>
                </a:solidFill>
              </a:rPr>
              <a:t>Schochardt</a:t>
            </a:r>
            <a:r>
              <a:rPr lang="en-GB" dirty="0">
                <a:solidFill>
                  <a:srgbClr val="0070C0"/>
                </a:solidFill>
              </a:rPr>
              <a:t>, 1936</a:t>
            </a:r>
            <a:r>
              <a:rPr lang="en-GB" dirty="0">
                <a:solidFill>
                  <a:schemeClr val="tx1"/>
                </a:solidFill>
              </a:rPr>
              <a:t>; cited in </a:t>
            </a:r>
            <a:r>
              <a:rPr lang="en-GB" dirty="0">
                <a:solidFill>
                  <a:srgbClr val="0070C0"/>
                </a:solidFill>
              </a:rPr>
              <a:t>Taylor et al., 1998</a:t>
            </a:r>
            <a:r>
              <a:rPr lang="en-GB" dirty="0">
                <a:solidFill>
                  <a:schemeClr val="tx1"/>
                </a:solidFill>
              </a:rPr>
              <a:t>, p. 407).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measurement of </a:t>
            </a:r>
            <a:r>
              <a:rPr lang="en-GB" u="sng" dirty="0">
                <a:solidFill>
                  <a:schemeClr val="tx1"/>
                </a:solidFill>
              </a:rPr>
              <a:t>spectral fluorescence </a:t>
            </a:r>
            <a:r>
              <a:rPr lang="en-GB" dirty="0">
                <a:solidFill>
                  <a:schemeClr val="tx1"/>
                </a:solidFill>
              </a:rPr>
              <a:t>by recording the emission spectrum between 400–750 nm </a:t>
            </a:r>
            <a:r>
              <a:rPr lang="en-GB" u="sng" dirty="0">
                <a:solidFill>
                  <a:schemeClr val="tx1"/>
                </a:solidFill>
              </a:rPr>
              <a:t>has grown steadily </a:t>
            </a:r>
            <a:r>
              <a:rPr lang="en-GB" dirty="0">
                <a:solidFill>
                  <a:schemeClr val="tx1"/>
                </a:solidFill>
              </a:rPr>
              <a:t>in importance since the 1970s (e.g., </a:t>
            </a:r>
            <a:r>
              <a:rPr lang="en-GB" dirty="0">
                <a:solidFill>
                  <a:srgbClr val="0070C0"/>
                </a:solidFill>
              </a:rPr>
              <a:t>Jacob, 1965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van Gijzel, 1967, 1975, 1981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Ottenjann et al., 1975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Ting and Lo, 1975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Alpern, 1976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Teichmüller and Ottenjann, 1977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Ottenjann, 1980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Teichmüller, 1982, 1984</a:t>
            </a:r>
            <a:r>
              <a:rPr lang="en-GB" dirty="0">
                <a:solidFill>
                  <a:schemeClr val="tx1"/>
                </a:solidFill>
              </a:rPr>
              <a:t>).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tx1"/>
                </a:solidFill>
              </a:rPr>
              <a:t>Spectral fluorescence parameters </a:t>
            </a:r>
            <a:r>
              <a:rPr lang="en-GB" dirty="0">
                <a:solidFill>
                  <a:schemeClr val="tx1"/>
                </a:solidFill>
              </a:rPr>
              <a:t>[e.g., λmax; red to green ratio (Q)] can be used to determine thermal maturity in dispersed organic matter (e.g., </a:t>
            </a:r>
            <a:r>
              <a:rPr lang="en-GB" dirty="0">
                <a:solidFill>
                  <a:srgbClr val="0070C0"/>
                </a:solidFill>
              </a:rPr>
              <a:t>Pradier et al., 1988, 1991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Stasiuk, 1994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en-GB" dirty="0">
                <a:solidFill>
                  <a:srgbClr val="0070C0"/>
                </a:solidFill>
              </a:rPr>
              <a:t>Thompson-</a:t>
            </a:r>
            <a:r>
              <a:rPr lang="en-GB" dirty="0" err="1">
                <a:solidFill>
                  <a:srgbClr val="0070C0"/>
                </a:solidFill>
              </a:rPr>
              <a:t>Rizer</a:t>
            </a:r>
            <a:r>
              <a:rPr lang="en-GB" dirty="0">
                <a:solidFill>
                  <a:srgbClr val="0070C0"/>
                </a:solidFill>
              </a:rPr>
              <a:t> and Woods, 1987</a:t>
            </a:r>
            <a:r>
              <a:rPr lang="en-GB" dirty="0">
                <a:solidFill>
                  <a:schemeClr val="tx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Araujo et al. (1998, 2014) </a:t>
            </a:r>
            <a:r>
              <a:rPr lang="en-GB" dirty="0">
                <a:solidFill>
                  <a:schemeClr val="tx1"/>
                </a:solidFill>
              </a:rPr>
              <a:t>conducted </a:t>
            </a:r>
            <a:r>
              <a:rPr lang="en-GB" u="sng" dirty="0">
                <a:solidFill>
                  <a:schemeClr val="tx1"/>
                </a:solidFill>
              </a:rPr>
              <a:t>two interlaboratory exercises </a:t>
            </a:r>
            <a:r>
              <a:rPr lang="en-GB" dirty="0">
                <a:solidFill>
                  <a:schemeClr val="tx1"/>
                </a:solidFill>
              </a:rPr>
              <a:t>organized within ICCP Thermal Indices Working Group with the purpose of improving the reproducibility and comparability of spectral fluorescence measurements with calibrated </a:t>
            </a:r>
            <a:r>
              <a:rPr lang="en-GB" u="sng" dirty="0">
                <a:solidFill>
                  <a:schemeClr val="tx1"/>
                </a:solidFill>
              </a:rPr>
              <a:t>ICCP lamp source </a:t>
            </a:r>
            <a:r>
              <a:rPr lang="en-GB" i="1" dirty="0">
                <a:solidFill>
                  <a:schemeClr val="tx1"/>
                </a:solidFill>
              </a:rPr>
              <a:t>sensu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Baranger et al. (1991)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A19B2D3-CE67-76DC-E65E-56640506C814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58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5B65089-2EF2-7EF0-2E55-5AAA89F399E8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DC83488-3EF5-B4D0-56F4-C44072CCA17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</a:t>
            </a:r>
          </a:p>
          <a:p>
            <a:endParaRPr lang="en-US" b="1" dirty="0"/>
          </a:p>
          <a:p>
            <a:r>
              <a:rPr lang="en-US" dirty="0"/>
              <a:t>Preparation and conduction of </a:t>
            </a:r>
            <a:r>
              <a:rPr lang="en-US" b="1" dirty="0">
                <a:solidFill>
                  <a:srgbClr val="FFC000"/>
                </a:solidFill>
              </a:rPr>
              <a:t>2025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preliminary test </a:t>
            </a:r>
            <a:r>
              <a:rPr lang="en-US" dirty="0"/>
              <a:t>in conjunction with </a:t>
            </a:r>
            <a:r>
              <a:rPr lang="en-US" b="1" dirty="0"/>
              <a:t>BAM (</a:t>
            </a:r>
            <a:r>
              <a:rPr lang="en-GB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Federal Institute for Materials Research and Testing, Berlin, Germany)</a:t>
            </a:r>
            <a:r>
              <a:rPr lang="en-GB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dirty="0"/>
            </a:br>
            <a:endParaRPr lang="en-US" dirty="0"/>
          </a:p>
          <a:p>
            <a:pPr>
              <a:spcBef>
                <a:spcPts val="500"/>
              </a:spcBef>
            </a:pPr>
            <a:r>
              <a:rPr lang="en-GB" b="1" dirty="0"/>
              <a:t>Well-designed methodology of spectral fluorescence measurements:</a:t>
            </a:r>
          </a:p>
          <a:p>
            <a:pPr>
              <a:spcBef>
                <a:spcPts val="500"/>
              </a:spcBef>
            </a:pPr>
            <a:r>
              <a:rPr lang="en-GB" dirty="0"/>
              <a:t>(e.g., warm-up time; distance to the objective; type of objective, magnification, and numerical aperture; background correction; dark current correction, filters set, etc.).</a:t>
            </a:r>
          </a:p>
          <a:p>
            <a:pPr>
              <a:spcBef>
                <a:spcPts val="500"/>
              </a:spcBef>
            </a:pPr>
            <a:endParaRPr lang="en-GB" dirty="0"/>
          </a:p>
          <a:p>
            <a:pPr>
              <a:spcBef>
                <a:spcPts val="500"/>
              </a:spcBef>
            </a:pPr>
            <a:r>
              <a:rPr lang="en-GB" b="1" dirty="0"/>
              <a:t>Hardware: </a:t>
            </a:r>
          </a:p>
          <a:p>
            <a:pPr>
              <a:spcBef>
                <a:spcPts val="500"/>
              </a:spcBef>
            </a:pPr>
            <a:r>
              <a:rPr lang="en-GB" dirty="0"/>
              <a:t>1. </a:t>
            </a:r>
            <a:r>
              <a:rPr lang="en-US" u="sng" dirty="0">
                <a:solidFill>
                  <a:schemeClr val="tx1"/>
                </a:solidFill>
              </a:rPr>
              <a:t>ICCP lamp source 2B</a:t>
            </a:r>
          </a:p>
          <a:p>
            <a:pPr>
              <a:spcBef>
                <a:spcPts val="500"/>
              </a:spcBef>
            </a:pPr>
            <a:r>
              <a:rPr lang="en-GB" dirty="0"/>
              <a:t>2. </a:t>
            </a:r>
            <a:r>
              <a:rPr lang="fr-FR" u="sng" dirty="0">
                <a:solidFill>
                  <a:schemeClr val="tx1"/>
                </a:solidFill>
              </a:rPr>
              <a:t>Glass-</a:t>
            </a:r>
            <a:r>
              <a:rPr lang="fr-FR" u="sng" dirty="0" err="1">
                <a:solidFill>
                  <a:schemeClr val="tx1"/>
                </a:solidFill>
              </a:rPr>
              <a:t>based</a:t>
            </a:r>
            <a:r>
              <a:rPr lang="fr-FR" u="sng" dirty="0">
                <a:solidFill>
                  <a:schemeClr val="tx1"/>
                </a:solidFill>
              </a:rPr>
              <a:t> Multi-</a:t>
            </a:r>
            <a:r>
              <a:rPr lang="fr-FR" u="sng" dirty="0" err="1">
                <a:solidFill>
                  <a:schemeClr val="tx1"/>
                </a:solidFill>
              </a:rPr>
              <a:t>emitter</a:t>
            </a:r>
            <a:r>
              <a:rPr lang="fr-FR" u="sng" dirty="0">
                <a:solidFill>
                  <a:schemeClr val="tx1"/>
                </a:solidFill>
              </a:rPr>
              <a:t> Fluorescence Standard (ME Slide) </a:t>
            </a:r>
            <a:r>
              <a:rPr lang="fr-FR" dirty="0">
                <a:solidFill>
                  <a:schemeClr val="tx1"/>
                </a:solidFill>
              </a:rPr>
              <a:t>of BAM (</a:t>
            </a:r>
            <a:r>
              <a:rPr lang="en-US" dirty="0">
                <a:solidFill>
                  <a:schemeClr val="tx1"/>
                </a:solidFill>
              </a:rPr>
              <a:t>Dr. U. Resch-</a:t>
            </a:r>
            <a:r>
              <a:rPr lang="en-US" dirty="0" err="1">
                <a:solidFill>
                  <a:schemeClr val="tx1"/>
                </a:solidFill>
              </a:rPr>
              <a:t>Gengner</a:t>
            </a:r>
            <a:r>
              <a:rPr lang="en-US" dirty="0">
                <a:solidFill>
                  <a:schemeClr val="tx1"/>
                </a:solidFill>
              </a:rPr>
              <a:t> (BAM) kindly offered to supply us with the reference material </a:t>
            </a:r>
            <a:r>
              <a:rPr lang="fr-FR" dirty="0">
                <a:solidFill>
                  <a:schemeClr val="tx1"/>
                </a:solidFill>
              </a:rPr>
              <a:t>ME Slide of </a:t>
            </a:r>
            <a:r>
              <a:rPr lang="en-US" dirty="0">
                <a:solidFill>
                  <a:schemeClr val="tx1"/>
                </a:solidFill>
              </a:rPr>
              <a:t>BAM-F012).</a:t>
            </a:r>
          </a:p>
          <a:p>
            <a:pPr>
              <a:spcBef>
                <a:spcPts val="500"/>
              </a:spcBef>
            </a:pPr>
            <a:r>
              <a:rPr lang="en-US" dirty="0"/>
              <a:t>3. </a:t>
            </a:r>
            <a:r>
              <a:rPr lang="en-US" u="sng" dirty="0"/>
              <a:t>Polished resin block 1 </a:t>
            </a:r>
            <a:r>
              <a:rPr lang="en-US" dirty="0"/>
              <a:t>prepared by LAOP (D</a:t>
            </a:r>
            <a:r>
              <a:rPr lang="de-DE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Labor für Angewandte Organische Petrologie, eng.: </a:t>
            </a:r>
            <a:r>
              <a:rPr lang="en-US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The Laboratory for Applied Organic Petrology),</a:t>
            </a:r>
            <a:r>
              <a:rPr lang="de-DE" dirty="0">
                <a:solidFill>
                  <a:srgbClr val="474747"/>
                </a:solidFill>
                <a:latin typeface="Arial" panose="020B0604020202020204" pitchFamily="34" charset="0"/>
              </a:rPr>
              <a:t> </a:t>
            </a:r>
            <a:r>
              <a:rPr lang="en-US" dirty="0"/>
              <a:t>Tübingen, Germany.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ADE1D9A-6B06-6A81-99C7-3D3E28914C42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19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7CDF49E-5D59-15AE-0A31-F4882DA5D1FE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7C0CD-56E9-6621-DF2F-A8A77FB7D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71" y="537342"/>
            <a:ext cx="7958502" cy="328987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Calibration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ICCP lamp source </a:t>
            </a:r>
            <a:r>
              <a:rPr lang="en-US" dirty="0">
                <a:solidFill>
                  <a:schemeClr val="tx1"/>
                </a:solidFill>
              </a:rPr>
              <a:t>(e.g., lamp 2B, 3, 5) – </a:t>
            </a:r>
            <a:r>
              <a:rPr lang="en-US" b="1" u="sng" dirty="0">
                <a:solidFill>
                  <a:schemeClr val="tx1"/>
                </a:solidFill>
              </a:rPr>
              <a:t>Old lamp source</a:t>
            </a:r>
          </a:p>
          <a:p>
            <a:r>
              <a:rPr lang="fr-FR" dirty="0">
                <a:solidFill>
                  <a:schemeClr val="tx1"/>
                </a:solidFill>
              </a:rPr>
              <a:t>       Quartz-</a:t>
            </a:r>
            <a:r>
              <a:rPr lang="fr-FR" dirty="0" err="1">
                <a:solidFill>
                  <a:schemeClr val="tx1"/>
                </a:solidFill>
              </a:rPr>
              <a:t>iodine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lamps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acquired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Laboratoire National d‘Essais</a:t>
            </a:r>
          </a:p>
          <a:p>
            <a:r>
              <a:rPr lang="fr-FR" dirty="0">
                <a:solidFill>
                  <a:schemeClr val="tx1"/>
                </a:solidFill>
              </a:rPr>
              <a:t>       (National </a:t>
            </a:r>
            <a:r>
              <a:rPr lang="fr-FR" dirty="0" err="1">
                <a:solidFill>
                  <a:schemeClr val="tx1"/>
                </a:solidFill>
              </a:rPr>
              <a:t>Testing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Laboratory</a:t>
            </a:r>
            <a:r>
              <a:rPr lang="fr-FR" dirty="0">
                <a:solidFill>
                  <a:schemeClr val="tx1"/>
                </a:solidFill>
              </a:rPr>
              <a:t>). Laboratoire National d‘Essais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today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 Laboratoire National de </a:t>
            </a:r>
            <a:r>
              <a:rPr lang="fr-FR" u="sng" dirty="0">
                <a:solidFill>
                  <a:schemeClr val="tx1"/>
                </a:solidFill>
              </a:rPr>
              <a:t>Métrologie et d‘Essais</a:t>
            </a:r>
            <a:r>
              <a:rPr lang="fr-FR" dirty="0">
                <a:solidFill>
                  <a:schemeClr val="tx1"/>
                </a:solidFill>
              </a:rPr>
              <a:t> (National </a:t>
            </a:r>
            <a:r>
              <a:rPr lang="fr-FR" dirty="0" err="1">
                <a:solidFill>
                  <a:schemeClr val="tx1"/>
                </a:solidFill>
              </a:rPr>
              <a:t>Laboratory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 of </a:t>
            </a:r>
            <a:r>
              <a:rPr lang="fr-FR" dirty="0" err="1">
                <a:solidFill>
                  <a:schemeClr val="tx1"/>
                </a:solidFill>
              </a:rPr>
              <a:t>Metrology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Testing</a:t>
            </a:r>
            <a:r>
              <a:rPr lang="fr-FR" dirty="0">
                <a:solidFill>
                  <a:schemeClr val="tx1"/>
                </a:solidFill>
              </a:rPr>
              <a:t>). </a:t>
            </a:r>
            <a:r>
              <a:rPr lang="fr-FR" dirty="0">
                <a:solidFill>
                  <a:srgbClr val="0070C0"/>
                </a:solidFill>
                <a:hlinkClick r:id="rId4"/>
              </a:rPr>
              <a:t>https://www.lne.fr/fr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862" y="1613999"/>
            <a:ext cx="3474968" cy="2606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" y="2272530"/>
            <a:ext cx="2624504" cy="19683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50597" y="2802469"/>
            <a:ext cx="3096636" cy="1017541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400" dirty="0"/>
              <a:t>Spectral correction for the</a:t>
            </a:r>
          </a:p>
          <a:p>
            <a:pPr algn="l">
              <a:lnSpc>
                <a:spcPts val="1700"/>
              </a:lnSpc>
            </a:pPr>
            <a:r>
              <a:rPr lang="en-GB" sz="1400" dirty="0"/>
              <a:t>entire emission spectrum</a:t>
            </a:r>
          </a:p>
          <a:p>
            <a:pPr algn="l">
              <a:lnSpc>
                <a:spcPts val="1700"/>
              </a:lnSpc>
            </a:pPr>
            <a:r>
              <a:rPr lang="en-GB" sz="1400" dirty="0"/>
              <a:t>using  relative correction function.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7EAF555-3E0D-0D19-C257-F02399CC6BBA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9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7C0CD-56E9-6621-DF2F-A8A77FB7D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71" y="537342"/>
            <a:ext cx="6549637" cy="328987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Calibration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Certified reference materials </a:t>
            </a:r>
            <a:r>
              <a:rPr lang="en-US" dirty="0">
                <a:solidFill>
                  <a:schemeClr val="tx1"/>
                </a:solidFill>
              </a:rPr>
              <a:t>(e.g., BAM-F012) – </a:t>
            </a:r>
            <a:r>
              <a:rPr lang="en-US" b="1" u="sng" dirty="0">
                <a:solidFill>
                  <a:schemeClr val="tx1"/>
                </a:solidFill>
              </a:rPr>
              <a:t>New reference materials </a:t>
            </a:r>
          </a:p>
          <a:p>
            <a:r>
              <a:rPr lang="fr-FR" dirty="0">
                <a:solidFill>
                  <a:schemeClr val="tx1"/>
                </a:solidFill>
              </a:rPr>
              <a:t>           - Glass-</a:t>
            </a:r>
            <a:r>
              <a:rPr lang="fr-FR" dirty="0" err="1">
                <a:solidFill>
                  <a:schemeClr val="tx1"/>
                </a:solidFill>
              </a:rPr>
              <a:t>based</a:t>
            </a:r>
            <a:r>
              <a:rPr lang="fr-FR" dirty="0">
                <a:solidFill>
                  <a:schemeClr val="tx1"/>
                </a:solidFill>
              </a:rPr>
              <a:t> Multi-</a:t>
            </a:r>
            <a:r>
              <a:rPr lang="fr-FR" dirty="0" err="1">
                <a:solidFill>
                  <a:schemeClr val="tx1"/>
                </a:solidFill>
              </a:rPr>
              <a:t>emitter</a:t>
            </a:r>
            <a:r>
              <a:rPr lang="fr-FR" dirty="0">
                <a:solidFill>
                  <a:schemeClr val="tx1"/>
                </a:solidFill>
              </a:rPr>
              <a:t> Fluorescence Standard (ME Slide).</a:t>
            </a:r>
          </a:p>
          <a:p>
            <a:r>
              <a:rPr lang="fr-FR" dirty="0">
                <a:solidFill>
                  <a:schemeClr val="tx1"/>
                </a:solidFill>
              </a:rPr>
              <a:t>           - </a:t>
            </a:r>
            <a:r>
              <a:rPr lang="en-GB" dirty="0">
                <a:solidFill>
                  <a:schemeClr val="tx1"/>
                </a:solidFill>
              </a:rPr>
              <a:t>Normalized, spectrally corrected emission spectrum of eight bands and    </a:t>
            </a:r>
          </a:p>
          <a:p>
            <a:r>
              <a:rPr lang="en-GB" dirty="0">
                <a:solidFill>
                  <a:schemeClr val="tx1"/>
                </a:solidFill>
              </a:rPr>
              <a:t>             shoulders.</a:t>
            </a:r>
          </a:p>
          <a:p>
            <a:r>
              <a:rPr lang="en-GB" dirty="0">
                <a:solidFill>
                  <a:schemeClr val="tx1"/>
                </a:solidFill>
              </a:rPr>
              <a:t>           - It is a lanthanum phosphate glass melt doped with the luminescent rare  </a:t>
            </a:r>
          </a:p>
          <a:p>
            <a:r>
              <a:rPr lang="en-GB" dirty="0">
                <a:solidFill>
                  <a:schemeClr val="tx1"/>
                </a:solidFill>
              </a:rPr>
              <a:t>             earth (RE) metal ions: Cerium (III), Terbium (III), and Europium (III).</a:t>
            </a:r>
          </a:p>
          <a:p>
            <a:r>
              <a:rPr lang="en-GB" dirty="0">
                <a:solidFill>
                  <a:schemeClr val="tx1"/>
                </a:solidFill>
              </a:rPr>
              <a:t>           - Correction of wavelength and emission intensity based on eight emission</a:t>
            </a:r>
          </a:p>
          <a:p>
            <a:r>
              <a:rPr lang="en-GB" dirty="0">
                <a:solidFill>
                  <a:schemeClr val="tx1"/>
                </a:solidFill>
              </a:rPr>
              <a:t>              peaks.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        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7" y="1028163"/>
            <a:ext cx="2236054" cy="36229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DEDF98-078A-27E7-F912-940826618D0C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ECDD614-E0A5-BB68-AFC4-72F9F77733C2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9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5B65089-2EF2-7EF0-2E55-5AAA89F399E8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DC83488-3EF5-B4D0-56F4-C44072CCA17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</a:t>
            </a:r>
          </a:p>
          <a:p>
            <a:endParaRPr lang="en-US" b="1" dirty="0"/>
          </a:p>
          <a:p>
            <a:r>
              <a:rPr lang="en-US" b="1" dirty="0"/>
              <a:t>Participants:</a:t>
            </a:r>
          </a:p>
          <a:p>
            <a:endParaRPr lang="en-US" dirty="0"/>
          </a:p>
          <a:p>
            <a:r>
              <a:rPr lang="en-US" b="1" dirty="0"/>
              <a:t>BAM</a:t>
            </a:r>
            <a:r>
              <a:rPr lang="en-US" dirty="0"/>
              <a:t> (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Federal Institute for Materials Research and Testing, Berlin, Germany)</a:t>
            </a:r>
            <a:endParaRPr lang="en-GB" dirty="0"/>
          </a:p>
          <a:p>
            <a:r>
              <a:rPr lang="en-GB" b="1" dirty="0"/>
              <a:t>INCAR </a:t>
            </a:r>
            <a:r>
              <a:rPr lang="en-GB" dirty="0"/>
              <a:t>(</a:t>
            </a:r>
            <a:r>
              <a:rPr lang="en-US" dirty="0"/>
              <a:t>Institute of Carbon Science and Technology, Oviedo, Spain)</a:t>
            </a:r>
          </a:p>
          <a:p>
            <a:r>
              <a:rPr lang="en-US" b="1" dirty="0"/>
              <a:t>USGS</a:t>
            </a:r>
            <a:r>
              <a:rPr lang="en-US" dirty="0"/>
              <a:t> (United States Geological Survey, Huston VA, USA)</a:t>
            </a:r>
            <a:br>
              <a:rPr lang="en-US" dirty="0"/>
            </a:br>
            <a:r>
              <a:rPr lang="en-US" b="1" dirty="0"/>
              <a:t>UFRJ</a:t>
            </a:r>
            <a:r>
              <a:rPr lang="en-US" dirty="0"/>
              <a:t> (</a:t>
            </a:r>
            <a:r>
              <a:rPr lang="pt-BR" dirty="0"/>
              <a:t>Universidade Federal do Rio de Janeiro, Rio de Janeiro, Brasil)</a:t>
            </a:r>
          </a:p>
          <a:p>
            <a:r>
              <a:rPr lang="pt-BR" b="1" dirty="0"/>
              <a:t>AU</a:t>
            </a:r>
            <a:r>
              <a:rPr lang="pt-BR" dirty="0"/>
              <a:t> (Aarhus University, Aarhus, Denmark)</a:t>
            </a:r>
          </a:p>
          <a:p>
            <a:r>
              <a:rPr lang="pt-BR" b="1" dirty="0"/>
              <a:t>BGR</a:t>
            </a:r>
            <a:r>
              <a:rPr lang="pt-BR" dirty="0"/>
              <a:t> (</a:t>
            </a:r>
            <a:r>
              <a:rPr lang="en-GB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Federal Institute for Geosciences and Natural Resources, Hannover, Germany)</a:t>
            </a:r>
            <a:endParaRPr lang="pt-BR" dirty="0"/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5909BA-25BE-5B8F-6E18-6A90B9A9B976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43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AB484FE-CBDA-99D5-7CAB-1F5DFCAA9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33" y="1296321"/>
            <a:ext cx="4618864" cy="2333197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US" b="1" dirty="0">
                <a:solidFill>
                  <a:srgbClr val="FFC000"/>
                </a:solidFill>
              </a:rPr>
              <a:t>Absolute intensity of the ICCP Lamp 2B </a:t>
            </a: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F9EDF85-5ADB-8A93-69B3-F224EA762E8E}"/>
              </a:ext>
            </a:extLst>
          </p:cNvPr>
          <p:cNvSpPr txBox="1">
            <a:spLocks/>
          </p:cNvSpPr>
          <p:nvPr/>
        </p:nvSpPr>
        <p:spPr>
          <a:xfrm>
            <a:off x="508507" y="1253262"/>
            <a:ext cx="3372760" cy="353023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Measured absolute intensity of the ICCP Lamp 2B in 2025  by BGR and INCAR.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u="sng" dirty="0"/>
              <a:t>Average of N=10 to N= 14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ZEISS AXIO Imager M2m and Leica DM 4500 P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TEC-5 Spectrometer (spectral range: 200 nm- 980 nm, MCS FLEX CCD 1044 pixel Peltier cooled) and MSP 400  </a:t>
            </a:r>
            <a:r>
              <a:rPr lang="en-US" dirty="0" err="1"/>
              <a:t>Tidas</a:t>
            </a:r>
            <a:r>
              <a:rPr lang="en-US" dirty="0"/>
              <a:t> CCD and monochromator with diffraction grating)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Note: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measurements on two different days (D1, D2) and with different objective types as well as spectrometer types.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5FAACE7-6267-7AFC-4E46-2F86C02B047B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57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3899D3-2E0E-7356-EDB0-91C39209D6EF}"/>
              </a:ext>
            </a:extLst>
          </p:cNvPr>
          <p:cNvSpPr txBox="1">
            <a:spLocks/>
          </p:cNvSpPr>
          <p:nvPr/>
        </p:nvSpPr>
        <p:spPr>
          <a:xfrm>
            <a:off x="237718" y="300314"/>
            <a:ext cx="7579652" cy="930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Standardisation of Fluorescence Measurements WG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3E8388-10C8-9E20-2B55-D9A71688E4C3}"/>
              </a:ext>
            </a:extLst>
          </p:cNvPr>
          <p:cNvSpPr txBox="1">
            <a:spLocks/>
          </p:cNvSpPr>
          <p:nvPr/>
        </p:nvSpPr>
        <p:spPr>
          <a:xfrm>
            <a:off x="155341" y="775464"/>
            <a:ext cx="8650908" cy="400803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2025 Activities: 2025 preliminary test results – </a:t>
            </a:r>
            <a:r>
              <a:rPr lang="en-US" b="1" dirty="0">
                <a:solidFill>
                  <a:srgbClr val="FFC000"/>
                </a:solidFill>
              </a:rPr>
              <a:t>Relative correction function</a:t>
            </a:r>
          </a:p>
          <a:p>
            <a:endParaRPr lang="en-US" dirty="0"/>
          </a:p>
          <a:p>
            <a:pPr>
              <a:spcBef>
                <a:spcPts val="500"/>
              </a:spcBef>
            </a:pP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9B326C-E297-ED76-E8FB-3AD8A318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41" y="1371384"/>
            <a:ext cx="6843226" cy="337752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7F42971-00B7-CC66-06F0-587D601BF78E}"/>
              </a:ext>
            </a:extLst>
          </p:cNvPr>
          <p:cNvSpPr/>
          <p:nvPr/>
        </p:nvSpPr>
        <p:spPr>
          <a:xfrm>
            <a:off x="739471" y="1661822"/>
            <a:ext cx="2122999" cy="2679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D563B1-27A3-B07F-79C8-8746CC7A8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633" y="1108185"/>
            <a:ext cx="5097798" cy="267929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16A3D37-C0B5-0A7C-3E65-7D4EDC52769C}"/>
              </a:ext>
            </a:extLst>
          </p:cNvPr>
          <p:cNvSpPr/>
          <p:nvPr/>
        </p:nvSpPr>
        <p:spPr>
          <a:xfrm>
            <a:off x="4170349" y="1336788"/>
            <a:ext cx="4171394" cy="2122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C389374-94C8-09A2-5719-37F06791B446}"/>
              </a:ext>
            </a:extLst>
          </p:cNvPr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Standardisation of Fluorescence Measurements WG </a:t>
            </a:r>
            <a:r>
              <a:rPr lang="de-DE" sz="1000" dirty="0">
                <a:solidFill>
                  <a:schemeClr val="bg1"/>
                </a:solidFill>
              </a:rPr>
              <a:t>–</a:t>
            </a:r>
            <a:r>
              <a:rPr lang="en-GB" sz="1000" dirty="0">
                <a:solidFill>
                  <a:schemeClr val="bg1"/>
                </a:solidFill>
              </a:rPr>
              <a:t> 76</a:t>
            </a:r>
            <a:r>
              <a:rPr lang="en-GB" sz="1000" baseline="30000" dirty="0">
                <a:solidFill>
                  <a:schemeClr val="bg1"/>
                </a:solidFill>
              </a:rPr>
              <a:t>th</a:t>
            </a:r>
            <a:r>
              <a:rPr lang="en-GB" sz="1000" dirty="0">
                <a:solidFill>
                  <a:schemeClr val="bg1"/>
                </a:solidFill>
              </a:rPr>
              <a:t> ICCP Meeting, Beijing, China, 2025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206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FFFFFF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00416E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5561EC65-B953-4968-8CFA-5B2F8228D9B8}" vid="{8E56F227-5321-4C22-A6B1-7EDC8B0328D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230203_BGR_PraesentationMitFarbraumMB</Template>
  <TotalTime>0</TotalTime>
  <Words>2290</Words>
  <Application>Microsoft Office PowerPoint</Application>
  <PresentationFormat>Bildschirmpräsentation (16:9)</PresentationFormat>
  <Paragraphs>313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微软雅黑</vt:lpstr>
      <vt:lpstr>Arial</vt:lpstr>
      <vt:lpstr>Calibri</vt:lpstr>
      <vt:lpstr>Google Sans</vt:lpstr>
      <vt:lpstr>HelveticaNeueLTStd</vt:lpstr>
      <vt:lpstr>Noto Sans Display</vt:lpstr>
      <vt:lpstr>NotoSansDisplay-Regular</vt:lpstr>
      <vt:lpstr>Roboto</vt:lpstr>
      <vt:lpstr>Office</vt:lpstr>
      <vt:lpstr>Standardisation of Fluorescence Measurements WG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very much for your attention!</vt:lpstr>
      <vt:lpstr>Impressum</vt:lpstr>
    </vt:vector>
  </TitlesOfParts>
  <Company>GZH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Blumenberg, Martin</dc:creator>
  <cp:lastModifiedBy>Kus, Jolanta</cp:lastModifiedBy>
  <cp:revision>243</cp:revision>
  <cp:lastPrinted>2023-02-01T18:36:18Z</cp:lastPrinted>
  <dcterms:created xsi:type="dcterms:W3CDTF">2023-08-24T14:04:32Z</dcterms:created>
  <dcterms:modified xsi:type="dcterms:W3CDTF">2025-09-18T05:58:03Z</dcterms:modified>
</cp:coreProperties>
</file>