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369" r:id="rId3"/>
    <p:sldId id="367" r:id="rId4"/>
    <p:sldId id="370" r:id="rId5"/>
    <p:sldId id="394" r:id="rId6"/>
    <p:sldId id="395" r:id="rId7"/>
    <p:sldId id="411" r:id="rId8"/>
    <p:sldId id="410" r:id="rId9"/>
    <p:sldId id="412" r:id="rId10"/>
    <p:sldId id="413" r:id="rId11"/>
    <p:sldId id="414" r:id="rId12"/>
    <p:sldId id="415" r:id="rId13"/>
    <p:sldId id="416" r:id="rId14"/>
    <p:sldId id="319" r:id="rId15"/>
    <p:sldId id="397" r:id="rId16"/>
    <p:sldId id="398" r:id="rId17"/>
    <p:sldId id="417" r:id="rId18"/>
    <p:sldId id="409" r:id="rId19"/>
    <p:sldId id="37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usj" initials="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1" autoAdjust="0"/>
    <p:restoredTop sz="94660"/>
  </p:normalViewPr>
  <p:slideViewPr>
    <p:cSldViewPr>
      <p:cViewPr>
        <p:scale>
          <a:sx n="60" d="100"/>
          <a:sy n="60" d="100"/>
        </p:scale>
        <p:origin x="-7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45429B3-50AE-4CDF-B2FB-2CE8B3EA6E3B}" type="datetimeFigureOut">
              <a:rPr lang="en-GB"/>
              <a:pPr>
                <a:defRPr/>
              </a:pPr>
              <a:t>18/09/2014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en-GB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5DCC76-CFC6-460C-A5FF-C196A0B637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247124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5363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287CF9-F307-48EC-A6EA-2A7960C35C2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DF770-029E-462C-BE8E-35CE61D9A273}" type="datetime1">
              <a:rPr lang="en-GB"/>
              <a:pPr>
                <a:defRPr/>
              </a:pPr>
              <a:t>18/09/2014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Self-Heating Working Group, Commission III, ICCP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65223-EF10-4CB2-A1C5-C3E83CBC92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7E25F-65A4-4048-BC37-934A92E42FB5}" type="datetime1">
              <a:rPr lang="en-GB"/>
              <a:pPr>
                <a:defRPr/>
              </a:pPr>
              <a:t>18/09/2014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Self-Heating Working Group, Commission III, ICCP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F49DC-DDFF-42D0-8FF0-A21852EAEB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8E1E8-837A-402E-8F3F-2E77F77BC99D}" type="datetime1">
              <a:rPr lang="en-GB"/>
              <a:pPr>
                <a:defRPr/>
              </a:pPr>
              <a:t>18/09/2014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Self-Heating Working Group, Commission III, ICCP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3D5F-E274-45D1-96F4-DE3A9FCF28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E30BA-E842-4A63-A5C7-0AC037130C6E}" type="datetime1">
              <a:rPr lang="en-GB"/>
              <a:pPr>
                <a:defRPr/>
              </a:pPr>
              <a:t>18/09/2014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Self-Heating Working Group, Commission III, ICCP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6E16E-8E46-479B-85A9-F581F71C86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75AF3-4233-4FBC-B834-8633B3C10CAA}" type="datetime1">
              <a:rPr lang="en-GB"/>
              <a:pPr>
                <a:defRPr/>
              </a:pPr>
              <a:t>18/09/2014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Self-Heating Working Group, Commission III, ICCP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F3F27-721F-4191-B0F8-761FBBE859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BBCBE-C9A0-42B2-AA26-C77D5495EDC1}" type="datetime1">
              <a:rPr lang="en-GB"/>
              <a:pPr>
                <a:defRPr/>
              </a:pPr>
              <a:t>18/09/2014</a:t>
            </a:fld>
            <a:endParaRPr lang="en-GB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Self-Heating Working Group, Commission III, ICCP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71882-1A95-4CC1-ACD8-7DC5601B8B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ECF6D-73F9-4B5C-BB7F-C22864D8E639}" type="datetime1">
              <a:rPr lang="en-GB"/>
              <a:pPr>
                <a:defRPr/>
              </a:pPr>
              <a:t>18/09/2014</a:t>
            </a:fld>
            <a:endParaRPr lang="en-GB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Self-Heating Working Group, Commission III, ICCP</a:t>
            </a: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178BA-7EF6-44CC-A146-8956D72925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D067D-46F9-40F0-A8FA-BC01249258B7}" type="datetime1">
              <a:rPr lang="en-GB"/>
              <a:pPr>
                <a:defRPr/>
              </a:pPr>
              <a:t>18/09/2014</a:t>
            </a:fld>
            <a:endParaRPr lang="en-GB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Self-Heating Working Group, Commission III, ICCP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25738-FF9D-4810-B656-4AF82E5455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0A8A3-DD45-461E-887F-9C6208778522}" type="datetime1">
              <a:rPr lang="en-GB"/>
              <a:pPr>
                <a:defRPr/>
              </a:pPr>
              <a:t>18/09/2014</a:t>
            </a:fld>
            <a:endParaRPr lang="en-GB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Self-Heating Working Group, Commission III, ICCP</a:t>
            </a: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102D6-201A-4419-B337-E0D05A55D5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715CC-E4D3-4616-A4F4-87BAE105EF72}" type="datetime1">
              <a:rPr lang="en-GB"/>
              <a:pPr>
                <a:defRPr/>
              </a:pPr>
              <a:t>18/09/2014</a:t>
            </a:fld>
            <a:endParaRPr lang="en-GB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Self-Heating Working Group, Commission III, ICCP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02B3D-7DDD-42CF-B496-6793FA0318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EFB46-F0E4-48A7-91B0-F4C072F9F4BD}" type="datetime1">
              <a:rPr lang="en-GB"/>
              <a:pPr>
                <a:defRPr/>
              </a:pPr>
              <a:t>18/09/2014</a:t>
            </a:fld>
            <a:endParaRPr lang="en-GB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Self-Heating Working Group, Commission III, ICCP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CDC6D-3F23-43F0-A9C7-2343036123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GB" smtClean="0"/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C376B9-09EE-4FE5-A8F2-2B2521F3A263}" type="datetime1">
              <a:rPr lang="en-GB"/>
              <a:pPr>
                <a:defRPr/>
              </a:pPr>
              <a:t>18/09/2014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Self-Heating Working Group, Commission III, ICCP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4B2B47-998C-48D9-A63D-1CC1D88330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/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4103688" y="6021388"/>
            <a:ext cx="3132137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3000364" y="142852"/>
            <a:ext cx="5572164" cy="928694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484632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Arial Black" pitchFamily="34" charset="0"/>
                <a:ea typeface="+mj-ea"/>
                <a:cs typeface="+mj-cs"/>
              </a:rPr>
              <a:t>ICCP COMMISSION III</a:t>
            </a:r>
            <a:endParaRPr lang="en-GB" sz="3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3">
                  <a:lumMod val="40000"/>
                  <a:lumOff val="60000"/>
                </a:schemeClr>
              </a:solidFill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ctrTitle"/>
          </p:nvPr>
        </p:nvSpPr>
        <p:spPr>
          <a:xfrm>
            <a:off x="3059113" y="1196975"/>
            <a:ext cx="5603875" cy="1866900"/>
          </a:xfrm>
        </p:spPr>
        <p:txBody>
          <a:bodyPr rtlCol="0"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pl-PL" sz="32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Report on </a:t>
            </a:r>
            <a:r>
              <a:rPr lang="pl-PL" sz="3200" dirty="0" err="1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Self</a:t>
            </a:r>
            <a:r>
              <a:rPr lang="pl-PL" sz="32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 – heating of </a:t>
            </a:r>
            <a:r>
              <a:rPr lang="pl-PL" sz="3200" dirty="0" err="1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coal</a:t>
            </a:r>
            <a:r>
              <a:rPr lang="pl-PL" sz="32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 and </a:t>
            </a:r>
            <a:r>
              <a:rPr lang="pl-PL" sz="3200" dirty="0" err="1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coal</a:t>
            </a:r>
            <a:r>
              <a:rPr lang="pl-PL" sz="32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 </a:t>
            </a:r>
            <a:r>
              <a:rPr lang="pl-PL" sz="3200" dirty="0" err="1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wastes</a:t>
            </a:r>
            <a:r>
              <a:rPr lang="pl-PL" sz="32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 </a:t>
            </a:r>
            <a:r>
              <a:rPr lang="pl-PL" sz="3200" dirty="0" err="1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working</a:t>
            </a:r>
            <a:r>
              <a:rPr lang="pl-PL" sz="32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 group </a:t>
            </a:r>
            <a:endParaRPr lang="en-GB" sz="3200" dirty="0">
              <a:solidFill>
                <a:schemeClr val="accent1">
                  <a:tint val="83000"/>
                  <a:satMod val="1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Podtytuł 2"/>
          <p:cNvSpPr>
            <a:spLocks noGrp="1"/>
          </p:cNvSpPr>
          <p:nvPr>
            <p:ph type="subTitle" idx="1"/>
          </p:nvPr>
        </p:nvSpPr>
        <p:spPr>
          <a:xfrm>
            <a:off x="4067175" y="3000375"/>
            <a:ext cx="4389438" cy="85725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de-DE" sz="2400" b="1" dirty="0" smtClean="0"/>
              <a:t>    </a:t>
            </a:r>
            <a:r>
              <a:rPr lang="pl-PL" sz="2400" b="1" dirty="0" smtClean="0"/>
              <a:t>2014 Activity</a:t>
            </a:r>
            <a:endParaRPr lang="en-GB" sz="2400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787900" y="4184650"/>
            <a:ext cx="3500438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Conve</a:t>
            </a:r>
            <a:r>
              <a:rPr lang="de-DE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n</a:t>
            </a:r>
            <a:r>
              <a:rPr lang="pl-PL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ors: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Magdalena Misz-Kennan</a:t>
            </a:r>
            <a:r>
              <a:rPr lang="de-DE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 (US)</a:t>
            </a:r>
            <a:endParaRPr lang="pl-PL" sz="200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Deolinda Flores</a:t>
            </a:r>
            <a:r>
              <a:rPr lang="de-DE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 (UP)</a:t>
            </a:r>
            <a:endParaRPr lang="pl-PL" sz="200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Jolanta Kus</a:t>
            </a:r>
            <a:r>
              <a:rPr lang="de-DE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 (BGR)</a:t>
            </a:r>
            <a:endParaRPr lang="en-GB" sz="200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6021388"/>
            <a:ext cx="38576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4" descr="BGR mit Schrift_cmyk_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5913" y="6092825"/>
            <a:ext cx="3038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5" descr="LogoFCU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3775" y="6021388"/>
            <a:ext cx="162877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4" descr="ICCP-Logo_transparent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31800" y="333375"/>
            <a:ext cx="3014663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pole tekstowe 13"/>
          <p:cNvSpPr txBox="1"/>
          <p:nvPr/>
        </p:nvSpPr>
        <p:spPr>
          <a:xfrm>
            <a:off x="3599892" y="3500438"/>
            <a:ext cx="5112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66</a:t>
            </a:r>
            <a:r>
              <a:rPr lang="pl-PL" baseline="300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th</a:t>
            </a:r>
            <a:r>
              <a:rPr lang="pl-PL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ICCP </a:t>
            </a:r>
            <a:r>
              <a:rPr lang="pl-PL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Meeting, </a:t>
            </a:r>
            <a:r>
              <a:rPr lang="pl-PL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Kalkota</a:t>
            </a:r>
            <a:r>
              <a:rPr lang="pl-PL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, </a:t>
            </a:r>
            <a:r>
              <a:rPr lang="pl-PL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September</a:t>
            </a:r>
            <a:r>
              <a:rPr lang="pl-PL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 20-27, 2014</a:t>
            </a:r>
            <a:endParaRPr lang="pl-PL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SNAP-122216-00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800708"/>
            <a:ext cx="7207438" cy="540000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56012" cy="5016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Self-Heating Working Group, Commission III, ICCP</a:t>
            </a:r>
            <a:endParaRPr lang="en-GB" dirty="0"/>
          </a:p>
        </p:txBody>
      </p:sp>
      <p:sp>
        <p:nvSpPr>
          <p:cNvPr id="10" name="Prostokąt 9"/>
          <p:cNvSpPr/>
          <p:nvPr/>
        </p:nvSpPr>
        <p:spPr>
          <a:xfrm>
            <a:off x="2123728" y="1592796"/>
            <a:ext cx="4176464" cy="3600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2" name="Łącznik prosty ze strzałką 11"/>
          <p:cNvCxnSpPr/>
          <p:nvPr/>
        </p:nvCxnSpPr>
        <p:spPr>
          <a:xfrm flipH="1">
            <a:off x="3671900" y="2960948"/>
            <a:ext cx="972108" cy="9721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SNAP-122216-00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800708"/>
            <a:ext cx="7207438" cy="540000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56012" cy="5016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Self-Heating Working Group, Commission III, ICCP</a:t>
            </a:r>
            <a:endParaRPr lang="en-GB" dirty="0"/>
          </a:p>
        </p:txBody>
      </p:sp>
      <p:sp>
        <p:nvSpPr>
          <p:cNvPr id="10" name="Prostokąt 9"/>
          <p:cNvSpPr/>
          <p:nvPr/>
        </p:nvSpPr>
        <p:spPr>
          <a:xfrm>
            <a:off x="4067944" y="2240868"/>
            <a:ext cx="4176464" cy="3600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2" name="Łącznik prosty ze strzałką 11"/>
          <p:cNvCxnSpPr/>
          <p:nvPr/>
        </p:nvCxnSpPr>
        <p:spPr>
          <a:xfrm flipH="1">
            <a:off x="7092280" y="3465004"/>
            <a:ext cx="972108" cy="9721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Table</a:t>
            </a:r>
            <a:r>
              <a:rPr lang="pl-PL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l-PL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for </a:t>
            </a:r>
            <a:r>
              <a:rPr lang="pl-PL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identification</a:t>
            </a:r>
            <a:r>
              <a:rPr lang="pl-PL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of </a:t>
            </a:r>
            <a:r>
              <a:rPr lang="pl-PL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entire</a:t>
            </a:r>
            <a:r>
              <a:rPr lang="pl-PL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l-PL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particle</a:t>
            </a:r>
            <a:r>
              <a:rPr lang="pl-PL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l-PL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</a:t>
            </a:r>
            <a:r>
              <a:rPr lang="pl-PL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a </a:t>
            </a:r>
            <a:r>
              <a:rPr lang="pl-PL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square</a:t>
            </a:r>
            <a:r>
              <a:rPr lang="pl-PL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pl-PL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2857990" y="6273316"/>
            <a:ext cx="3428020" cy="5016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Self-Heating Working Group, Commission III, ICCP</a:t>
            </a:r>
            <a:endParaRPr lang="en-GB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39552" y="2456892"/>
          <a:ext cx="8208911" cy="1908211"/>
        </p:xfrm>
        <a:graphic>
          <a:graphicData uri="http://schemas.openxmlformats.org/drawingml/2006/table">
            <a:tbl>
              <a:tblPr/>
              <a:tblGrid>
                <a:gridCol w="1192008"/>
                <a:gridCol w="831633"/>
                <a:gridCol w="1195472"/>
                <a:gridCol w="831633"/>
                <a:gridCol w="831633"/>
                <a:gridCol w="831633"/>
                <a:gridCol w="831633"/>
                <a:gridCol w="831633"/>
                <a:gridCol w="831633"/>
              </a:tblGrid>
              <a:tr h="46793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Photo No. </a:t>
                      </a:r>
                    </a:p>
                  </a:txBody>
                  <a:tcPr marL="8078" marR="8078" marT="8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Unaltered particle</a:t>
                      </a:r>
                    </a:p>
                  </a:txBody>
                  <a:tcPr marL="8078" marR="8078" marT="8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Altered particles</a:t>
                      </a:r>
                    </a:p>
                  </a:txBody>
                  <a:tcPr marL="8078" marR="8078" marT="8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Newly formed particles</a:t>
                      </a:r>
                    </a:p>
                  </a:txBody>
                  <a:tcPr marL="8078" marR="8078" marT="8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4161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078" marR="8078" marT="8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Appearance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078" marR="8078" marT="8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Structure</a:t>
                      </a:r>
                    </a:p>
                  </a:txBody>
                  <a:tcPr marL="8078" marR="8078" marT="8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Texture</a:t>
                      </a:r>
                    </a:p>
                  </a:txBody>
                  <a:tcPr marL="8078" marR="8078" marT="8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078" marR="8078" marT="8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078" marR="8078" marT="8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69585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Heat</a:t>
                      </a: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l-PL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altered</a:t>
                      </a: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r>
                        <a:rPr lang="pl-PL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higher</a:t>
                      </a: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l-PL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reflectance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078" marR="8078" marT="8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Massive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078" marR="8078" marT="8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Devolatili-sation</a:t>
                      </a: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l-PL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pores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078" marR="8078" marT="8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Isotropic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078" marR="8078" marT="8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Anisotropic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078" marR="8078" marT="8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Pyrolytic</a:t>
                      </a: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l-PL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carbon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078" marR="8078" marT="8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Bitumens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078" marR="8078" marT="8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140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078" marR="8078" marT="8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078" marR="8078" marT="8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8078" marR="8078" marT="8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078" marR="8078" marT="8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8078" marR="8078" marT="8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8078" marR="8078" marT="8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078" marR="8078" marT="8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078" marR="8078" marT="8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078" marR="8078" marT="8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140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8078" marR="8078" marT="8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078" marR="8078" marT="8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8078" marR="8078" marT="8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078" marR="8078" marT="8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8078" marR="8078" marT="8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8078" marR="8078" marT="8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078" marR="8078" marT="8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078" marR="8078" marT="8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078" marR="8078" marT="8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54360" y="274638"/>
            <a:ext cx="8435280" cy="1143000"/>
          </a:xfrm>
        </p:spPr>
        <p:txBody>
          <a:bodyPr/>
          <a:lstStyle/>
          <a:p>
            <a:r>
              <a:rPr lang="pl-PL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Table</a:t>
            </a:r>
            <a:r>
              <a:rPr lang="pl-PL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l-PL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for </a:t>
            </a:r>
            <a:r>
              <a:rPr lang="pl-PL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identification</a:t>
            </a:r>
            <a:r>
              <a:rPr lang="pl-PL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of a feature under an arrow in a square</a:t>
            </a:r>
            <a:endParaRPr lang="pl-PL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2857990" y="6273316"/>
            <a:ext cx="3428020" cy="5016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Self-Heating Working Group, Commission III, ICCP</a:t>
            </a:r>
            <a:endParaRPr lang="en-GB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647562" y="2240870"/>
          <a:ext cx="7992887" cy="2304255"/>
        </p:xfrm>
        <a:graphic>
          <a:graphicData uri="http://schemas.openxmlformats.org/drawingml/2006/table">
            <a:tbl>
              <a:tblPr/>
              <a:tblGrid>
                <a:gridCol w="1141841"/>
                <a:gridCol w="1141841"/>
                <a:gridCol w="1141841"/>
                <a:gridCol w="1141841"/>
                <a:gridCol w="1141841"/>
                <a:gridCol w="1141841"/>
                <a:gridCol w="1141841"/>
              </a:tblGrid>
              <a:tr h="29684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Photo No.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Altered particles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29684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Appearance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111685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Fractures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and </a:t>
                      </a:r>
                      <a:r>
                        <a:rPr lang="pl-PL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fissures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Paler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l-PL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in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colour </a:t>
                      </a:r>
                      <a:r>
                        <a:rPr lang="pl-PL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oxidation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l-PL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rim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Darker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l-PL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in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colour </a:t>
                      </a:r>
                      <a:r>
                        <a:rPr lang="pl-PL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oxidation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l-PL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rim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Plasticised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l-PL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edge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Devolatilisation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l-PL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pores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29684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29684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13" y="3683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The 2011 classification of tranformed organic matter in coal wastes</a:t>
            </a:r>
            <a:r>
              <a:rPr lang="de-DE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:</a:t>
            </a:r>
            <a:endParaRPr lang="pl-PL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9500"/>
          </a:xfrm>
        </p:spPr>
        <p:txBody>
          <a:bodyPr rtlCol="0">
            <a:normAutofit lnSpcReduction="1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Unaltered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particles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Altered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particles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91440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Appearance: cracked and microfractured, oxidation rims (paler and darker in colour), plasticized edges, bands, paler 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 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colour particle</a:t>
            </a:r>
          </a:p>
          <a:p>
            <a:pPr marL="91440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Structure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massive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devolatilization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pores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91440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Texture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isotropic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anisotropic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Newly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formed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particles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91440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Pyrolytic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carbon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91440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Bitumens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84538" cy="365125"/>
          </a:xfrm>
        </p:spPr>
        <p:txBody>
          <a:bodyPr/>
          <a:lstStyle/>
          <a:p>
            <a:pPr>
              <a:defRPr/>
            </a:pPr>
            <a:r>
              <a:rPr lang="en-GB" dirty="0"/>
              <a:t>Self-Heating Working Group, Commission III, ICCP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Classification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of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forms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self-heated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coal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wastes</a:t>
            </a:r>
            <a:endParaRPr lang="pl-PL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592263"/>
            <a:ext cx="8640960" cy="4533900"/>
          </a:xfrm>
        </p:spPr>
        <p:txBody>
          <a:bodyPr rtlCol="0"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problem with the current classification particularly in the categories “Appearance” and “Structure” is that they are a bit </a:t>
            </a:r>
            <a:r>
              <a:rPr lang="en-GB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descriptive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and not </a:t>
            </a:r>
            <a:r>
              <a:rPr lang="en-GB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prescriptive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,(prescriptive as quantified, e.g. the char classification (e.g. Bailey et al 1990, in Fuel vol. 69).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Therefore, this descriptive mode is making the point under observation (cross hair or arrow) to be of importance. 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If we have some categorization based on </a:t>
            </a:r>
            <a:r>
              <a:rPr lang="en-GB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vol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- % of the “Appearance” or “Structure” categories then we could be able to apply these % on the “particle” level. 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e.g. a particle that has a 5% of an oxidation rim, but the cross hair is on the unaltered part, still will be classified as “altered particle with an oxidation rim”. 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pl-PL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808288" y="6416675"/>
            <a:ext cx="3384550" cy="304800"/>
          </a:xfrm>
        </p:spPr>
        <p:txBody>
          <a:bodyPr/>
          <a:lstStyle/>
          <a:p>
            <a:pPr>
              <a:defRPr/>
            </a:pPr>
            <a:r>
              <a:rPr lang="en-GB" dirty="0"/>
              <a:t>Self-Heating Working Group, Commission III, ICCP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Classification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of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forms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self-heated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coal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wastes</a:t>
            </a:r>
            <a:endParaRPr lang="pl-PL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592262"/>
            <a:ext cx="8640960" cy="4681053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en-GB" sz="2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For cracks and </a:t>
            </a:r>
            <a:r>
              <a:rPr lang="en-GB" sz="25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microfractures</a:t>
            </a:r>
            <a:r>
              <a:rPr lang="en-GB" sz="2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a “frequency criteria” could be established, e.g. number of cracks-fractures per dimension (and perhaps for this the use of a “square” would be more appropriate). </a:t>
            </a:r>
            <a:endParaRPr lang="pl-PL" sz="25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pl-PL" sz="25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GB" sz="2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And definitely will be good to define “quantitatively” what “massive” and “</a:t>
            </a:r>
            <a:r>
              <a:rPr lang="en-GB" sz="25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devolatilization</a:t>
            </a:r>
            <a:r>
              <a:rPr lang="en-GB" sz="2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pores” denotes. (Perhaps introducing a similar categorization as per Bailey et al., 1990??). </a:t>
            </a:r>
            <a:endParaRPr lang="pl-PL" sz="25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pl-PL" sz="25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GB" sz="2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Finally, I think that the classification should be open to the “right” to the “</a:t>
            </a:r>
            <a:r>
              <a:rPr lang="en-GB" sz="25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Maceral</a:t>
            </a:r>
            <a:r>
              <a:rPr lang="en-GB" sz="2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terminology” as well as to the “Char Terminology”. </a:t>
            </a:r>
            <a:endParaRPr lang="pl-PL" sz="25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808288" y="6416675"/>
            <a:ext cx="3384550" cy="304800"/>
          </a:xfrm>
        </p:spPr>
        <p:txBody>
          <a:bodyPr/>
          <a:lstStyle/>
          <a:p>
            <a:pPr>
              <a:defRPr/>
            </a:pPr>
            <a:r>
              <a:rPr lang="en-GB" dirty="0"/>
              <a:t>Self-Heating Working Group, Commission III, ICCP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13" y="3683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The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2014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modified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classification of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organic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matter in coal wastes</a:t>
            </a:r>
            <a:r>
              <a:rPr lang="de-DE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:</a:t>
            </a:r>
            <a:endParaRPr lang="pl-PL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9500"/>
          </a:xfrm>
        </p:spPr>
        <p:txBody>
          <a:bodyPr rtlCol="0">
            <a:normAutofit fontScale="85000" lnSpcReduction="1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Unaltered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particles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Altered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particles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porous particles – particles with porosity &gt;75%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mixed porous particles - particles with porosity 25-50%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mixed dense particles - particles with porosity 50-75%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massive particles – particles with porosity &lt;25%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massive particles with cracks - particles with porosity &lt;25% and containing irregular cracks within the particle or perpendicular to the edge of the particle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massive particles with oxidation rims - particles with porosity &lt;25% and paler or darker in colour oxidation rims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Newly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formed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particles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pyrolytic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carbon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bitumens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84538" cy="365125"/>
          </a:xfrm>
        </p:spPr>
        <p:txBody>
          <a:bodyPr/>
          <a:lstStyle/>
          <a:p>
            <a:pPr>
              <a:defRPr/>
            </a:pPr>
            <a:r>
              <a:rPr lang="en-GB" dirty="0"/>
              <a:t>Self-Heating Working Group, Commission III, ICCP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Discussion</a:t>
            </a:r>
            <a:endParaRPr lang="pl-PL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how to present the forms?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what about our classification?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can we now publish results? or we better modify classification, have one more Round Robin Exercise and.... publish?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875992" y="6356351"/>
            <a:ext cx="3392016" cy="31301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Self-Heating Working Group, Commission III, ICCP</a:t>
            </a:r>
            <a:endParaRPr lang="en-GB" dirty="0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Future</a:t>
            </a:r>
            <a:r>
              <a:rPr lang="pl-PL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activity</a:t>
            </a:r>
            <a:r>
              <a:rPr lang="pl-PL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:</a:t>
            </a:r>
            <a:endParaRPr lang="pl-PL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84538" cy="365125"/>
          </a:xfrm>
        </p:spPr>
        <p:txBody>
          <a:bodyPr/>
          <a:lstStyle/>
          <a:p>
            <a:pPr>
              <a:defRPr/>
            </a:pPr>
            <a:r>
              <a:rPr lang="en-GB" dirty="0"/>
              <a:t>Self-Heating Working Group, Commission III, ICCP</a:t>
            </a:r>
          </a:p>
        </p:txBody>
      </p:sp>
      <p:pic>
        <p:nvPicPr>
          <p:cNvPr id="1025" name="Picture 1" descr="E:\Documents and Settings\uzytkownik\Ustawienia lokalne\Temporary Internet Files\Content.IE5\MJV7LTEV\MC90040773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5425" y="2892425"/>
            <a:ext cx="1073150" cy="1073150"/>
          </a:xfrm>
          <a:prstGeom prst="rect">
            <a:avLst/>
          </a:prstGeom>
          <a:noFill/>
        </p:spPr>
      </p:pic>
      <p:pic>
        <p:nvPicPr>
          <p:cNvPr id="1026" name="Picture 2" descr="E:\Documents and Settings\uzytkownik\Ustawienia lokalne\Temporary Internet Files\Content.IE5\MJV7LTEV\MC90040773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1" y="1052736"/>
            <a:ext cx="5040559" cy="504055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The aim of the </a:t>
            </a:r>
            <a:r>
              <a:rPr lang="de-DE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Self-heating 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Working Group:</a:t>
            </a:r>
            <a:endParaRPr lang="pl-PL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lvl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 gather examples of various forms of transformation of organic matter in coal and coal wastes of various rank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 establish a classification of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transformed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organic particles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(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weathered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and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thermally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altered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 coal wastes that will reflect the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complex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conditions in the waste dumps.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808288" y="6416675"/>
            <a:ext cx="3384550" cy="304800"/>
          </a:xfrm>
        </p:spPr>
        <p:txBody>
          <a:bodyPr/>
          <a:lstStyle/>
          <a:p>
            <a:pPr>
              <a:defRPr/>
            </a:pPr>
            <a:r>
              <a:rPr lang="en-GB" dirty="0"/>
              <a:t>Self-Heating Working Group, Commission III, ICCP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Past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activity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:</a:t>
            </a:r>
            <a:endParaRPr lang="pl-PL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 rtlCol="0">
            <a:normAutofit fontScale="85000"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SHWG was established during the 62</a:t>
            </a:r>
            <a:r>
              <a:rPr lang="pl-PL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nd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ICCP Meeting in Oviedo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(2008)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and information about it was published in 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ICCP News Letter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No. 45, 2008.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Four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Round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Robin Exercises were carried out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2009, 2010, 2012 and 2013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Discussion on the 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established 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terminology took place </a:t>
            </a:r>
            <a:r>
              <a:rPr lang="de-DE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during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the 63</a:t>
            </a:r>
            <a:r>
              <a:rPr lang="de-DE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rd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ICCP Meeting in Porto in 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2011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Discussion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on HOW to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form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that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has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to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recognized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took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place </a:t>
            </a:r>
            <a:r>
              <a:rPr lang="de-DE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during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6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4</a:t>
            </a:r>
            <a:r>
              <a:rPr lang="pl-PL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ICCP Meeting in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Beijing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in 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2012 and by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e-mails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after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the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meeting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discussion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continued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during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ICCP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Meeting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2013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808288" y="6416675"/>
            <a:ext cx="3384550" cy="304800"/>
          </a:xfrm>
        </p:spPr>
        <p:txBody>
          <a:bodyPr/>
          <a:lstStyle/>
          <a:p>
            <a:pPr>
              <a:defRPr/>
            </a:pPr>
            <a:r>
              <a:rPr lang="en-GB" dirty="0"/>
              <a:t>Self-Heating Working Group, Commission III, ICCP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Factors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influencing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the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morphology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of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organic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particles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coal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wastes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:</a:t>
            </a:r>
            <a:endParaRPr lang="pl-PL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92263"/>
            <a:ext cx="8229600" cy="453390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Internal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factors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maceral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composition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rank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of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organic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matter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External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factors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heating rate, end 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heating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temperature and time, access of air and moisture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shape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of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dump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808288" y="6416675"/>
            <a:ext cx="3384550" cy="304800"/>
          </a:xfrm>
        </p:spPr>
        <p:txBody>
          <a:bodyPr/>
          <a:lstStyle/>
          <a:p>
            <a:pPr>
              <a:defRPr/>
            </a:pPr>
            <a:r>
              <a:rPr lang="en-GB" dirty="0"/>
              <a:t>Self-Heating Working Group, Commission III, ICCP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Current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problems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:</a:t>
            </a:r>
            <a:endParaRPr lang="pl-PL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92263"/>
            <a:ext cx="8229600" cy="4533900"/>
          </a:xfrm>
        </p:spPr>
        <p:txBody>
          <a:bodyPr rtlCol="0">
            <a:normAutofit/>
          </a:bodyPr>
          <a:lstStyle/>
          <a:p>
            <a:pPr lvl="0"/>
            <a:r>
              <a:rPr lang="en-GB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how to present the form that has to be recognized (using a square marking a field within particle or cross hair  or arrow or another way?), </a:t>
            </a:r>
            <a:endParaRPr lang="pl-PL" sz="28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en-GB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should we modify the present classification</a:t>
            </a:r>
            <a:r>
              <a:rPr lang="en-GB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  <a:endParaRPr lang="pl-PL" sz="28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pl-PL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quantitaive</a:t>
            </a:r>
            <a:r>
              <a:rPr lang="pl-P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analysis</a:t>
            </a:r>
            <a:r>
              <a:rPr lang="pl-P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of </a:t>
            </a:r>
            <a:r>
              <a:rPr lang="pl-PL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organic</a:t>
            </a:r>
            <a:r>
              <a:rPr lang="pl-P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particles</a:t>
            </a:r>
            <a:r>
              <a:rPr lang="pl-P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</a:t>
            </a:r>
            <a:r>
              <a:rPr lang="pl-P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coal</a:t>
            </a:r>
            <a:r>
              <a:rPr lang="pl-P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wastes</a:t>
            </a:r>
            <a:endParaRPr lang="pl-PL" sz="28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buNone/>
              <a:defRPr/>
            </a:pPr>
            <a:endParaRPr lang="pl-PL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808288" y="6416675"/>
            <a:ext cx="3384550" cy="304800"/>
          </a:xfrm>
        </p:spPr>
        <p:txBody>
          <a:bodyPr/>
          <a:lstStyle/>
          <a:p>
            <a:pPr>
              <a:defRPr/>
            </a:pPr>
            <a:r>
              <a:rPr lang="en-GB" dirty="0"/>
              <a:t>Self-Heating Working Group, Commission III, ICCP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How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to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present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the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forms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???</a:t>
            </a:r>
            <a:endParaRPr lang="pl-PL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92263"/>
            <a:ext cx="8229600" cy="4533900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AutoNum type="arabicPeriod"/>
              <a:defRPr/>
            </a:pP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An arrow for specific forms to be classified (e.g. </a:t>
            </a:r>
            <a:r>
              <a:rPr lang="en-GB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devolatilization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vacuoles, </a:t>
            </a:r>
            <a:r>
              <a:rPr lang="en-GB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microfractures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cracks,...)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514350" indent="-514350" fontAlgn="auto">
              <a:spcAft>
                <a:spcPts val="0"/>
              </a:spcAft>
              <a:buAutoNum type="arabicPeriod"/>
              <a:defRPr/>
            </a:pP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 square to the forms that need to be classified considering the whole particle (e.g. paler and darker in colour particle).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pl-PL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808288" y="6416675"/>
            <a:ext cx="3384550" cy="304800"/>
          </a:xfrm>
        </p:spPr>
        <p:txBody>
          <a:bodyPr/>
          <a:lstStyle/>
          <a:p>
            <a:pPr>
              <a:defRPr/>
            </a:pPr>
            <a:r>
              <a:rPr lang="en-GB" dirty="0"/>
              <a:t>Self-Heating Working Group, Commission III, ICCP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260648"/>
            <a:ext cx="7634808" cy="6049117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555776" y="692696"/>
            <a:ext cx="5688632" cy="51845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 Verbindung mit Pfeil 8"/>
          <p:cNvCxnSpPr/>
          <p:nvPr/>
        </p:nvCxnSpPr>
        <p:spPr>
          <a:xfrm flipH="1">
            <a:off x="6948264" y="2600908"/>
            <a:ext cx="720080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808288" y="6416675"/>
            <a:ext cx="3384550" cy="304800"/>
          </a:xfrm>
        </p:spPr>
        <p:txBody>
          <a:bodyPr/>
          <a:lstStyle/>
          <a:p>
            <a:pPr>
              <a:defRPr/>
            </a:pPr>
            <a:r>
              <a:rPr lang="en-GB" dirty="0"/>
              <a:t>Self-Heating Working Group, Commission III, ICCP</a:t>
            </a:r>
          </a:p>
        </p:txBody>
      </p:sp>
    </p:spTree>
    <p:extLst>
      <p:ext uri="{BB962C8B-B14F-4D97-AF65-F5344CB8AC3E}">
        <p14:creationId xmlns="" xmlns:p14="http://schemas.microsoft.com/office/powerpoint/2010/main" val="41514600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56012" cy="5016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Self-Heating Working Group, Commission III, ICCP</a:t>
            </a:r>
            <a:endParaRPr lang="en-GB" dirty="0"/>
          </a:p>
        </p:txBody>
      </p:sp>
      <p:grpSp>
        <p:nvGrpSpPr>
          <p:cNvPr id="5" name="Grupa 4"/>
          <p:cNvGrpSpPr/>
          <p:nvPr/>
        </p:nvGrpSpPr>
        <p:grpSpPr>
          <a:xfrm>
            <a:off x="1043608" y="476672"/>
            <a:ext cx="7236804" cy="5688632"/>
            <a:chOff x="609600" y="289560"/>
            <a:chExt cx="7924800" cy="6278880"/>
          </a:xfrm>
        </p:grpSpPr>
        <p:pic>
          <p:nvPicPr>
            <p:cNvPr id="6" name="Grafik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289560"/>
              <a:ext cx="7924800" cy="6278880"/>
            </a:xfrm>
            <a:prstGeom prst="rect">
              <a:avLst/>
            </a:prstGeom>
          </p:spPr>
        </p:pic>
        <p:sp>
          <p:nvSpPr>
            <p:cNvPr id="7" name="Rechteck 3"/>
            <p:cNvSpPr/>
            <p:nvPr/>
          </p:nvSpPr>
          <p:spPr>
            <a:xfrm>
              <a:off x="1547664" y="1484784"/>
              <a:ext cx="4968552" cy="43204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8" name="Gerade Verbindung mit Pfeil 4"/>
            <p:cNvCxnSpPr/>
            <p:nvPr/>
          </p:nvCxnSpPr>
          <p:spPr>
            <a:xfrm flipH="1">
              <a:off x="4427984" y="3140968"/>
              <a:ext cx="720080" cy="57606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56012" cy="5016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Self-Heating Working Group, Commission III, ICCP</a:t>
            </a:r>
            <a:endParaRPr lang="en-GB" dirty="0"/>
          </a:p>
        </p:txBody>
      </p:sp>
      <p:pic>
        <p:nvPicPr>
          <p:cNvPr id="9" name="Obraz 8" descr="SNAP-122328-00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7604" y="692696"/>
            <a:ext cx="7207438" cy="5400000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2087724" y="1232756"/>
            <a:ext cx="5652628" cy="41404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2" name="Łącznik prosty ze strzałką 11"/>
          <p:cNvCxnSpPr/>
          <p:nvPr/>
        </p:nvCxnSpPr>
        <p:spPr>
          <a:xfrm flipH="1">
            <a:off x="5976156" y="2168860"/>
            <a:ext cx="972108" cy="9721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1031</Words>
  <Application>Microsoft Office PowerPoint</Application>
  <PresentationFormat>Pokaz na ekranie (4:3)</PresentationFormat>
  <Paragraphs>145</Paragraphs>
  <Slides>19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Motyw pakietu Office</vt:lpstr>
      <vt:lpstr>Report on Self – heating of coal and coal wastes working group </vt:lpstr>
      <vt:lpstr>The aim of the Self-heating Working Group:</vt:lpstr>
      <vt:lpstr>Past activity:</vt:lpstr>
      <vt:lpstr>Factors influencing the morphology of organic particles in coal wastes:</vt:lpstr>
      <vt:lpstr>Current problems:</vt:lpstr>
      <vt:lpstr>How to present the forms???</vt:lpstr>
      <vt:lpstr>Slajd 7</vt:lpstr>
      <vt:lpstr>Slajd 8</vt:lpstr>
      <vt:lpstr>Slajd 9</vt:lpstr>
      <vt:lpstr>Slajd 10</vt:lpstr>
      <vt:lpstr>Slajd 11</vt:lpstr>
      <vt:lpstr>Table for identification of entire particle in a square </vt:lpstr>
      <vt:lpstr>Table for identification of a feature under an arrow in a square</vt:lpstr>
      <vt:lpstr>The 2011 classification of tranformed organic matter in coal wastes:</vt:lpstr>
      <vt:lpstr>Classification of forms in self-heated coal wastes</vt:lpstr>
      <vt:lpstr>Classification of forms in self-heated coal wastes</vt:lpstr>
      <vt:lpstr>The 2014 modified classification of organic matter in coal wastes:</vt:lpstr>
      <vt:lpstr>Discussion</vt:lpstr>
      <vt:lpstr>Future activity:</vt:lpstr>
    </vt:vector>
  </TitlesOfParts>
  <Company>US-WNoZ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 – heating of coal and coal wastes working group</dc:title>
  <dc:creator>Misz Magdalena</dc:creator>
  <cp:lastModifiedBy>Magdalena Misz-Kennan</cp:lastModifiedBy>
  <cp:revision>289</cp:revision>
  <dcterms:created xsi:type="dcterms:W3CDTF">2010-09-24T09:18:04Z</dcterms:created>
  <dcterms:modified xsi:type="dcterms:W3CDTF">2014-09-18T11:56:16Z</dcterms:modified>
</cp:coreProperties>
</file>