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369" r:id="rId3"/>
    <p:sldId id="367" r:id="rId4"/>
    <p:sldId id="394" r:id="rId5"/>
    <p:sldId id="368" r:id="rId6"/>
    <p:sldId id="372" r:id="rId7"/>
    <p:sldId id="395" r:id="rId8"/>
    <p:sldId id="396" r:id="rId9"/>
    <p:sldId id="397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9" r:id="rId19"/>
    <p:sldId id="408" r:id="rId20"/>
    <p:sldId id="410" r:id="rId21"/>
    <p:sldId id="411" r:id="rId22"/>
    <p:sldId id="412" r:id="rId23"/>
    <p:sldId id="414" r:id="rId24"/>
    <p:sldId id="41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usj" initials="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4660"/>
  </p:normalViewPr>
  <p:slideViewPr>
    <p:cSldViewPr>
      <p:cViewPr>
        <p:scale>
          <a:sx n="60" d="100"/>
          <a:sy n="60" d="100"/>
        </p:scale>
        <p:origin x="-72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45429B3-50AE-4CDF-B2FB-2CE8B3EA6E3B}" type="datetimeFigureOut">
              <a:rPr lang="en-GB"/>
              <a:pPr>
                <a:defRPr/>
              </a:pPr>
              <a:t>04/09/2015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GB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5DCC76-CFC6-460C-A5FF-C196A0B637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536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287CF9-F307-48EC-A6EA-2A7960C35C2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DF770-029E-462C-BE8E-35CE61D9A273}" type="datetime1">
              <a:rPr lang="en-GB"/>
              <a:pPr>
                <a:defRPr/>
              </a:pPr>
              <a:t>04/09/2015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Self-Heating Working Group, Commission III, ICCP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65223-EF10-4CB2-A1C5-C3E83CBC92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7E25F-65A4-4048-BC37-934A92E42FB5}" type="datetime1">
              <a:rPr lang="en-GB"/>
              <a:pPr>
                <a:defRPr/>
              </a:pPr>
              <a:t>04/09/2015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Self-Heating Working Group, Commission III, ICCP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F49DC-DDFF-42D0-8FF0-A21852EAEB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8E1E8-837A-402E-8F3F-2E77F77BC99D}" type="datetime1">
              <a:rPr lang="en-GB"/>
              <a:pPr>
                <a:defRPr/>
              </a:pPr>
              <a:t>04/09/2015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Self-Heating Working Group, Commission III, ICCP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3D5F-E274-45D1-96F4-DE3A9FCF28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E30BA-E842-4A63-A5C7-0AC037130C6E}" type="datetime1">
              <a:rPr lang="en-GB"/>
              <a:pPr>
                <a:defRPr/>
              </a:pPr>
              <a:t>04/09/2015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Self-Heating Working Group, Commission III, ICCP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6E16E-8E46-479B-85A9-F581F71C86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75AF3-4233-4FBC-B834-8633B3C10CAA}" type="datetime1">
              <a:rPr lang="en-GB"/>
              <a:pPr>
                <a:defRPr/>
              </a:pPr>
              <a:t>04/09/2015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Self-Heating Working Group, Commission III, ICCP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F3F27-721F-4191-B0F8-761FBBE859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BCBE-C9A0-42B2-AA26-C77D5495EDC1}" type="datetime1">
              <a:rPr lang="en-GB"/>
              <a:pPr>
                <a:defRPr/>
              </a:pPr>
              <a:t>04/09/2015</a:t>
            </a:fld>
            <a:endParaRPr lang="en-GB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Self-Heating Working Group, Commission III, ICCP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71882-1A95-4CC1-ACD8-7DC5601B8B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ECF6D-73F9-4B5C-BB7F-C22864D8E639}" type="datetime1">
              <a:rPr lang="en-GB"/>
              <a:pPr>
                <a:defRPr/>
              </a:pPr>
              <a:t>04/09/2015</a:t>
            </a:fld>
            <a:endParaRPr lang="en-GB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Self-Heating Working Group, Commission III, ICCP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178BA-7EF6-44CC-A146-8956D72925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D067D-46F9-40F0-A8FA-BC01249258B7}" type="datetime1">
              <a:rPr lang="en-GB"/>
              <a:pPr>
                <a:defRPr/>
              </a:pPr>
              <a:t>04/09/2015</a:t>
            </a:fld>
            <a:endParaRPr lang="en-GB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Self-Heating Working Group, Commission III, ICCP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25738-FF9D-4810-B656-4AF82E5455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0A8A3-DD45-461E-887F-9C6208778522}" type="datetime1">
              <a:rPr lang="en-GB"/>
              <a:pPr>
                <a:defRPr/>
              </a:pPr>
              <a:t>04/09/2015</a:t>
            </a:fld>
            <a:endParaRPr lang="en-GB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Self-Heating Working Group, Commission III, ICCP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102D6-201A-4419-B337-E0D05A55D5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715CC-E4D3-4616-A4F4-87BAE105EF72}" type="datetime1">
              <a:rPr lang="en-GB"/>
              <a:pPr>
                <a:defRPr/>
              </a:pPr>
              <a:t>04/09/2015</a:t>
            </a:fld>
            <a:endParaRPr lang="en-GB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Self-Heating Working Group, Commission III, ICCP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02B3D-7DDD-42CF-B496-6793FA0318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EFB46-F0E4-48A7-91B0-F4C072F9F4BD}" type="datetime1">
              <a:rPr lang="en-GB"/>
              <a:pPr>
                <a:defRPr/>
              </a:pPr>
              <a:t>04/09/2015</a:t>
            </a:fld>
            <a:endParaRPr lang="en-GB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Self-Heating Working Group, Commission III, ICCP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CDC6D-3F23-43F0-A9C7-2343036123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GB" smtClean="0"/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C376B9-09EE-4FE5-A8F2-2B2521F3A263}" type="datetime1">
              <a:rPr lang="en-GB"/>
              <a:pPr>
                <a:defRPr/>
              </a:pPr>
              <a:t>04/09/2015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Self-Heating Working Group, Commission III, ICCP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4B2B47-998C-48D9-A63D-1CC1D88330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2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4103688" y="6021388"/>
            <a:ext cx="3132137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000364" y="142852"/>
            <a:ext cx="5572164" cy="92869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484632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Arial Black" pitchFamily="34" charset="0"/>
                <a:ea typeface="+mj-ea"/>
                <a:cs typeface="+mj-cs"/>
              </a:rPr>
              <a:t>ICCP COMMISSION III</a:t>
            </a:r>
            <a:endParaRPr lang="en-GB" sz="3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ctrTitle"/>
          </p:nvPr>
        </p:nvSpPr>
        <p:spPr>
          <a:xfrm>
            <a:off x="3059113" y="1196975"/>
            <a:ext cx="5603875" cy="1866900"/>
          </a:xfrm>
        </p:spPr>
        <p:txBody>
          <a:bodyPr rtlCol="0"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pl-PL" sz="32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Report on </a:t>
            </a:r>
            <a:r>
              <a:rPr lang="pl-PL" sz="3200" dirty="0" err="1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Self</a:t>
            </a:r>
            <a:r>
              <a:rPr lang="pl-PL" sz="32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 – heating of </a:t>
            </a:r>
            <a:r>
              <a:rPr lang="pl-PL" sz="3200" dirty="0" err="1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coal</a:t>
            </a:r>
            <a:r>
              <a:rPr lang="pl-PL" sz="32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 and </a:t>
            </a:r>
            <a:r>
              <a:rPr lang="pl-PL" sz="3200" dirty="0" err="1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coal</a:t>
            </a:r>
            <a:r>
              <a:rPr lang="pl-PL" sz="32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 </a:t>
            </a:r>
            <a:r>
              <a:rPr lang="pl-PL" sz="3200" dirty="0" err="1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wastes</a:t>
            </a:r>
            <a:r>
              <a:rPr lang="pl-PL" sz="32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 </a:t>
            </a:r>
            <a:r>
              <a:rPr lang="pl-PL" sz="3200" dirty="0" err="1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working</a:t>
            </a:r>
            <a:r>
              <a:rPr lang="pl-PL" sz="32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 group </a:t>
            </a:r>
            <a:endParaRPr lang="en-GB" sz="3200" dirty="0">
              <a:solidFill>
                <a:schemeClr val="accent1">
                  <a:tint val="83000"/>
                  <a:satMod val="1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4067175" y="3000375"/>
            <a:ext cx="4389438" cy="8572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de-DE" sz="2400" b="1" dirty="0" smtClean="0"/>
              <a:t>    </a:t>
            </a:r>
            <a:r>
              <a:rPr lang="pl-PL" sz="2400" b="1" dirty="0" smtClean="0"/>
              <a:t>2015 Round Robin Exercise</a:t>
            </a:r>
            <a:endParaRPr lang="en-GB" sz="24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787900" y="4184650"/>
            <a:ext cx="350043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Conve</a:t>
            </a:r>
            <a:r>
              <a:rPr lang="de-DE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n</a:t>
            </a:r>
            <a:r>
              <a:rPr lang="pl-PL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ors: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Magdalena Misz-Kennan</a:t>
            </a:r>
            <a:r>
              <a:rPr lang="de-DE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(US)</a:t>
            </a:r>
            <a:endParaRPr lang="pl-PL" sz="20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Deolinda Flores</a:t>
            </a:r>
            <a:r>
              <a:rPr lang="de-DE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(UP)</a:t>
            </a:r>
            <a:endParaRPr lang="pl-PL" sz="20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Jolanta Kus</a:t>
            </a:r>
            <a:r>
              <a:rPr lang="de-DE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(BGR)</a:t>
            </a:r>
            <a:endParaRPr lang="en-GB" sz="20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6021388"/>
            <a:ext cx="38576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" descr="BGR mit Schrift_cmyk_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5913" y="6092825"/>
            <a:ext cx="3038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5" descr="LogoFCU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3775" y="6021388"/>
            <a:ext cx="162877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4" descr="ICCP-Logo_transparent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31800" y="333375"/>
            <a:ext cx="301466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pole tekstowe 13"/>
          <p:cNvSpPr txBox="1"/>
          <p:nvPr/>
        </p:nvSpPr>
        <p:spPr>
          <a:xfrm>
            <a:off x="3888480" y="3500438"/>
            <a:ext cx="500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67</a:t>
            </a:r>
            <a:r>
              <a:rPr lang="pl-PL" baseline="30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th</a:t>
            </a:r>
            <a:r>
              <a:rPr lang="pl-PL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ICCP </a:t>
            </a:r>
            <a:r>
              <a:rPr lang="pl-PL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Meeting</a:t>
            </a:r>
            <a:r>
              <a:rPr lang="pl-PL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, </a:t>
            </a:r>
            <a:r>
              <a:rPr lang="pl-PL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Potsdam</a:t>
            </a:r>
            <a:r>
              <a:rPr lang="pl-PL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, </a:t>
            </a:r>
            <a:r>
              <a:rPr lang="pl-PL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September</a:t>
            </a:r>
            <a:r>
              <a:rPr lang="pl-PL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 6-12, 2015</a:t>
            </a:r>
            <a:endParaRPr lang="pl-PL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Self-Heating Working Group, Commission III, ICCP</a:t>
            </a:r>
            <a:endParaRPr lang="en-GB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51520" y="656692"/>
          <a:ext cx="8639997" cy="984985"/>
        </p:xfrm>
        <a:graphic>
          <a:graphicData uri="http://schemas.openxmlformats.org/drawingml/2006/table">
            <a:tbl>
              <a:tblPr/>
              <a:tblGrid>
                <a:gridCol w="961405"/>
                <a:gridCol w="961405"/>
                <a:gridCol w="961405"/>
                <a:gridCol w="961405"/>
                <a:gridCol w="958243"/>
                <a:gridCol w="961405"/>
                <a:gridCol w="958243"/>
                <a:gridCol w="958243"/>
                <a:gridCol w="958243"/>
              </a:tblGrid>
              <a:tr h="13368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err="1">
                          <a:solidFill>
                            <a:srgbClr val="00B050"/>
                          </a:solidFill>
                          <a:latin typeface="Czcionka tekstu podstawowego"/>
                        </a:rPr>
                        <a:t>Non-altered</a:t>
                      </a:r>
                      <a:endParaRPr lang="pl-PL" sz="1200" b="1" i="0" u="none" strike="noStrike" dirty="0">
                        <a:solidFill>
                          <a:srgbClr val="00B05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B050"/>
                          </a:solidFill>
                          <a:latin typeface="Czcionka tekstu podstawowego"/>
                        </a:rPr>
                        <a:t>Newly formed particles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8021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Huminite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Vitrinite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Liptinite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Inertinite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bitumens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pyrolytic carbon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chars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graphite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coke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15516" y="3105072"/>
          <a:ext cx="8639995" cy="1341120"/>
        </p:xfrm>
        <a:graphic>
          <a:graphicData uri="http://schemas.openxmlformats.org/drawingml/2006/table">
            <a:tbl>
              <a:tblPr/>
              <a:tblGrid>
                <a:gridCol w="664615"/>
                <a:gridCol w="664615"/>
                <a:gridCol w="664615"/>
                <a:gridCol w="664615"/>
                <a:gridCol w="664615"/>
                <a:gridCol w="664615"/>
                <a:gridCol w="664615"/>
                <a:gridCol w="664615"/>
                <a:gridCol w="664615"/>
                <a:gridCol w="664615"/>
                <a:gridCol w="664615"/>
                <a:gridCol w="664615"/>
                <a:gridCol w="664615"/>
              </a:tblGrid>
              <a:tr h="92551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 err="1">
                          <a:solidFill>
                            <a:srgbClr val="00B050"/>
                          </a:solidFill>
                          <a:latin typeface="Czcionka tekstu podstawowego"/>
                        </a:rPr>
                        <a:t>Altered</a:t>
                      </a:r>
                      <a:r>
                        <a:rPr lang="pl-PL" sz="1100" b="1" i="0" u="none" strike="noStrike" dirty="0">
                          <a:solidFill>
                            <a:srgbClr val="00B050"/>
                          </a:solidFill>
                          <a:latin typeface="Czcionka tekstu podstawowego"/>
                        </a:rPr>
                        <a:t> </a:t>
                      </a:r>
                      <a:r>
                        <a:rPr lang="pl-PL" sz="1100" b="1" i="0" u="none" strike="noStrike" dirty="0" err="1">
                          <a:solidFill>
                            <a:srgbClr val="00B050"/>
                          </a:solidFill>
                          <a:latin typeface="Czcionka tekstu podstawowego"/>
                        </a:rPr>
                        <a:t>particles</a:t>
                      </a:r>
                      <a:endParaRPr lang="pl-PL" sz="1100" b="1" i="0" u="none" strike="noStrike" dirty="0">
                        <a:solidFill>
                          <a:srgbClr val="00B05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5530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fractures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fissures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paler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in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colour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oxidation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rims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darker in colour oxidation rims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fractures with paler in colour oxidation rims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fractures with darker in colour oxidation rims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plasticised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edges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plasticised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edges with paler in colour oxidation rims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plasticised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edges with darker in colour oxidation rims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bands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devolatilisation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pores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devolatilisation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pores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with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paler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in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colour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oxidation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rims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devolatilisation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pores with darker in colour oxidation rims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paler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in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colour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particle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Self-Heating Working Group, Commission III, ICCP</a:t>
            </a:r>
            <a:endParaRPr lang="en-GB"/>
          </a:p>
        </p:txBody>
      </p:sp>
      <p:grpSp>
        <p:nvGrpSpPr>
          <p:cNvPr id="3" name="Grupa 2"/>
          <p:cNvGrpSpPr>
            <a:grpSpLocks noChangeAspect="1"/>
          </p:cNvGrpSpPr>
          <p:nvPr/>
        </p:nvGrpSpPr>
        <p:grpSpPr>
          <a:xfrm>
            <a:off x="179512" y="80628"/>
            <a:ext cx="2952328" cy="2339152"/>
            <a:chOff x="972000" y="872716"/>
            <a:chExt cx="7200000" cy="5704615"/>
          </a:xfrm>
        </p:grpSpPr>
        <p:pic>
          <p:nvPicPr>
            <p:cNvPr id="4" name="Obraz 3" descr="CH17_0014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2000" y="872716"/>
              <a:ext cx="7200000" cy="5704615"/>
            </a:xfrm>
            <a:prstGeom prst="rect">
              <a:avLst/>
            </a:prstGeom>
          </p:spPr>
        </p:pic>
        <p:grpSp>
          <p:nvGrpSpPr>
            <p:cNvPr id="5" name="Grupa 6"/>
            <p:cNvGrpSpPr/>
            <p:nvPr/>
          </p:nvGrpSpPr>
          <p:grpSpPr>
            <a:xfrm>
              <a:off x="4824028" y="3032956"/>
              <a:ext cx="252000" cy="252000"/>
              <a:chOff x="4608032" y="4565817"/>
              <a:chExt cx="252000" cy="252000"/>
            </a:xfrm>
          </p:grpSpPr>
          <p:sp>
            <p:nvSpPr>
              <p:cNvPr id="6" name="Prostokąt 5"/>
              <p:cNvSpPr/>
              <p:nvPr/>
            </p:nvSpPr>
            <p:spPr>
              <a:xfrm>
                <a:off x="4608032" y="4565817"/>
                <a:ext cx="252000" cy="252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7" name="Grupa 13"/>
              <p:cNvGrpSpPr/>
              <p:nvPr/>
            </p:nvGrpSpPr>
            <p:grpSpPr>
              <a:xfrm>
                <a:off x="4608032" y="4565817"/>
                <a:ext cx="252000" cy="252000"/>
                <a:chOff x="4599541" y="4565817"/>
                <a:chExt cx="252000" cy="252000"/>
              </a:xfrm>
            </p:grpSpPr>
            <p:cxnSp>
              <p:nvCxnSpPr>
                <p:cNvPr id="8" name="Łącznik prostoliniowy 15"/>
                <p:cNvCxnSpPr/>
                <p:nvPr/>
              </p:nvCxnSpPr>
              <p:spPr>
                <a:xfrm>
                  <a:off x="4599541" y="4691817"/>
                  <a:ext cx="252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Łącznik prostoliniowy 16"/>
                <p:cNvCxnSpPr/>
                <p:nvPr/>
              </p:nvCxnSpPr>
              <p:spPr>
                <a:xfrm rot="5400000">
                  <a:off x="4599541" y="4691817"/>
                  <a:ext cx="252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180472" y="2581468"/>
          <a:ext cx="8640000" cy="991548"/>
        </p:xfrm>
        <a:graphic>
          <a:graphicData uri="http://schemas.openxmlformats.org/drawingml/2006/table">
            <a:tbl>
              <a:tblPr/>
              <a:tblGrid>
                <a:gridCol w="786630"/>
                <a:gridCol w="784044"/>
                <a:gridCol w="784044"/>
                <a:gridCol w="784044"/>
                <a:gridCol w="786630"/>
                <a:gridCol w="784044"/>
                <a:gridCol w="784044"/>
                <a:gridCol w="786630"/>
                <a:gridCol w="786630"/>
                <a:gridCol w="786630"/>
                <a:gridCol w="786630"/>
              </a:tblGrid>
              <a:tr h="10937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 err="1">
                          <a:solidFill>
                            <a:srgbClr val="FF0000"/>
                          </a:solidFill>
                          <a:latin typeface="Czcionka tekstu podstawowego"/>
                        </a:rPr>
                        <a:t>Level</a:t>
                      </a:r>
                      <a:r>
                        <a:rPr lang="pl-PL" sz="1100" b="1" i="0" u="none" strike="noStrike" dirty="0">
                          <a:solidFill>
                            <a:srgbClr val="FF0000"/>
                          </a:solidFill>
                          <a:latin typeface="Czcionka tekstu podstawowego"/>
                        </a:rPr>
                        <a:t>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FF0000"/>
                          </a:solidFill>
                          <a:latin typeface="Czcionka tekstu podstawowego"/>
                        </a:rPr>
                        <a:t>Level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 err="1">
                          <a:solidFill>
                            <a:srgbClr val="FF0000"/>
                          </a:solidFill>
                          <a:latin typeface="Czcionka tekstu podstawowego"/>
                        </a:rPr>
                        <a:t>Level</a:t>
                      </a:r>
                      <a:r>
                        <a:rPr lang="pl-PL" sz="1100" b="1" i="0" u="none" strike="noStrike" dirty="0">
                          <a:solidFill>
                            <a:srgbClr val="FF0000"/>
                          </a:solidFill>
                          <a:latin typeface="Czcionka tekstu podstawowego"/>
                        </a:rPr>
                        <a:t>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FF0000"/>
                          </a:solidFill>
                          <a:latin typeface="Czcionka tekstu podstawowego"/>
                        </a:rPr>
                        <a:t>Level 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FF0000"/>
                          </a:solidFill>
                          <a:latin typeface="Czcionka tekstu podstawowego"/>
                        </a:rPr>
                        <a:t>Level 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0937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FF0000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FF0000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FF0000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FF0000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FF0000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5626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Organic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particle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Minerals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Non-altered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Altered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Newly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formed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Massive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Porous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Fluorescent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Non-fluorescent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Isotropic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Anisotropic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179512" y="3717032"/>
          <a:ext cx="8639997" cy="984985"/>
        </p:xfrm>
        <a:graphic>
          <a:graphicData uri="http://schemas.openxmlformats.org/drawingml/2006/table">
            <a:tbl>
              <a:tblPr/>
              <a:tblGrid>
                <a:gridCol w="961405"/>
                <a:gridCol w="961405"/>
                <a:gridCol w="961405"/>
                <a:gridCol w="961405"/>
                <a:gridCol w="958243"/>
                <a:gridCol w="961405"/>
                <a:gridCol w="958243"/>
                <a:gridCol w="958243"/>
                <a:gridCol w="958243"/>
              </a:tblGrid>
              <a:tr h="13368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err="1">
                          <a:solidFill>
                            <a:srgbClr val="00B050"/>
                          </a:solidFill>
                          <a:latin typeface="Czcionka tekstu podstawowego"/>
                        </a:rPr>
                        <a:t>Non-altered</a:t>
                      </a:r>
                      <a:endParaRPr lang="pl-PL" sz="1200" b="1" i="0" u="none" strike="noStrike" dirty="0">
                        <a:solidFill>
                          <a:srgbClr val="00B05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B050"/>
                          </a:solidFill>
                          <a:latin typeface="Czcionka tekstu podstawowego"/>
                        </a:rPr>
                        <a:t>Newly formed particles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8021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Huminite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Vitrinite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Liptinite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Inertinite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bitumens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pyrolytic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carbon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chars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graphite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coke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215516" y="4905164"/>
          <a:ext cx="8639995" cy="1341120"/>
        </p:xfrm>
        <a:graphic>
          <a:graphicData uri="http://schemas.openxmlformats.org/drawingml/2006/table">
            <a:tbl>
              <a:tblPr/>
              <a:tblGrid>
                <a:gridCol w="664615"/>
                <a:gridCol w="664615"/>
                <a:gridCol w="664615"/>
                <a:gridCol w="664615"/>
                <a:gridCol w="664615"/>
                <a:gridCol w="664615"/>
                <a:gridCol w="664615"/>
                <a:gridCol w="664615"/>
                <a:gridCol w="664615"/>
                <a:gridCol w="664615"/>
                <a:gridCol w="664615"/>
                <a:gridCol w="664615"/>
                <a:gridCol w="664615"/>
              </a:tblGrid>
              <a:tr h="92551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 err="1">
                          <a:solidFill>
                            <a:srgbClr val="00B050"/>
                          </a:solidFill>
                          <a:latin typeface="Czcionka tekstu podstawowego"/>
                        </a:rPr>
                        <a:t>Altered</a:t>
                      </a:r>
                      <a:r>
                        <a:rPr lang="pl-PL" sz="1100" b="1" i="0" u="none" strike="noStrike" dirty="0">
                          <a:solidFill>
                            <a:srgbClr val="00B050"/>
                          </a:solidFill>
                          <a:latin typeface="Czcionka tekstu podstawowego"/>
                        </a:rPr>
                        <a:t> </a:t>
                      </a:r>
                      <a:r>
                        <a:rPr lang="pl-PL" sz="1100" b="1" i="0" u="none" strike="noStrike" dirty="0" err="1">
                          <a:solidFill>
                            <a:srgbClr val="00B050"/>
                          </a:solidFill>
                          <a:latin typeface="Czcionka tekstu podstawowego"/>
                        </a:rPr>
                        <a:t>particles</a:t>
                      </a:r>
                      <a:endParaRPr lang="pl-PL" sz="1100" b="1" i="0" u="none" strike="noStrike" dirty="0">
                        <a:solidFill>
                          <a:srgbClr val="00B05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5530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fractures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fissures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paler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in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colour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oxidation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rims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darker in colour oxidation rims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fractures with paler in colour oxidation rims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fractures with darker in colour oxidation rims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plasticised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edges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plasticised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edges with paler in colour oxidation rims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plasticised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edges with darker in colour oxidation rims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bands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devolatilisation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pores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devolatilisation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pores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with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paler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in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colour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oxidation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rims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devolatilisation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pores with darker in colour oxidation rims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paler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in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colour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particle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Particles</a:t>
            </a:r>
            <a:r>
              <a:rPr lang="pl-PL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pl-PL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l-PL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highest</a:t>
            </a:r>
            <a:r>
              <a:rPr lang="pl-PL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level</a:t>
            </a:r>
            <a:r>
              <a:rPr lang="pl-PL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pl-PL" sz="4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agreement</a:t>
            </a:r>
            <a:endParaRPr lang="pl-PL" sz="4000" b="1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Self-Heating Working Group, Commission III, ICCP</a:t>
            </a:r>
            <a:endParaRPr lang="en-GB"/>
          </a:p>
        </p:txBody>
      </p:sp>
      <p:grpSp>
        <p:nvGrpSpPr>
          <p:cNvPr id="8" name="Grupa 7"/>
          <p:cNvGrpSpPr/>
          <p:nvPr/>
        </p:nvGrpSpPr>
        <p:grpSpPr>
          <a:xfrm>
            <a:off x="0" y="1412776"/>
            <a:ext cx="2880000" cy="2281846"/>
            <a:chOff x="395536" y="1556792"/>
            <a:chExt cx="2880000" cy="2281846"/>
          </a:xfrm>
        </p:grpSpPr>
        <p:pic>
          <p:nvPicPr>
            <p:cNvPr id="5" name="Grafik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556792"/>
              <a:ext cx="2880000" cy="2281846"/>
            </a:xfrm>
            <a:prstGeom prst="rect">
              <a:avLst/>
            </a:prstGeom>
          </p:spPr>
        </p:pic>
        <p:sp>
          <p:nvSpPr>
            <p:cNvPr id="7" name="pole tekstowe 6"/>
            <p:cNvSpPr txBox="1"/>
            <p:nvPr/>
          </p:nvSpPr>
          <p:spPr>
            <a:xfrm>
              <a:off x="431540" y="1556792"/>
              <a:ext cx="70243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100" b="1" dirty="0" smtClean="0"/>
                <a:t>Photo 2</a:t>
              </a:r>
              <a:endParaRPr lang="pl-PL" sz="1100" b="1" dirty="0"/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3132000" y="1412776"/>
            <a:ext cx="2880000" cy="2281846"/>
            <a:chOff x="3491880" y="1484784"/>
            <a:chExt cx="2880000" cy="2281846"/>
          </a:xfrm>
        </p:grpSpPr>
        <p:grpSp>
          <p:nvGrpSpPr>
            <p:cNvPr id="9" name="Grupa 8"/>
            <p:cNvGrpSpPr>
              <a:grpSpLocks noChangeAspect="1"/>
            </p:cNvGrpSpPr>
            <p:nvPr/>
          </p:nvGrpSpPr>
          <p:grpSpPr>
            <a:xfrm>
              <a:off x="3491880" y="1484784"/>
              <a:ext cx="2880000" cy="2281846"/>
              <a:chOff x="972000" y="944724"/>
              <a:chExt cx="7200000" cy="5704615"/>
            </a:xfrm>
          </p:grpSpPr>
          <p:pic>
            <p:nvPicPr>
              <p:cNvPr id="10" name="Obraz 9" descr="CH3_0002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72000" y="944724"/>
                <a:ext cx="7200000" cy="5704615"/>
              </a:xfrm>
              <a:prstGeom prst="rect">
                <a:avLst/>
              </a:prstGeom>
            </p:spPr>
          </p:pic>
          <p:grpSp>
            <p:nvGrpSpPr>
              <p:cNvPr id="11" name="Grupa 6"/>
              <p:cNvGrpSpPr/>
              <p:nvPr/>
            </p:nvGrpSpPr>
            <p:grpSpPr>
              <a:xfrm>
                <a:off x="6156176" y="3753036"/>
                <a:ext cx="252000" cy="252000"/>
                <a:chOff x="4608032" y="4565817"/>
                <a:chExt cx="252000" cy="252000"/>
              </a:xfrm>
            </p:grpSpPr>
            <p:sp>
              <p:nvSpPr>
                <p:cNvPr id="12" name="Prostokąt 11"/>
                <p:cNvSpPr/>
                <p:nvPr/>
              </p:nvSpPr>
              <p:spPr>
                <a:xfrm>
                  <a:off x="4608032" y="4565817"/>
                  <a:ext cx="252000" cy="2520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13" name="Grupa 13"/>
                <p:cNvGrpSpPr/>
                <p:nvPr/>
              </p:nvGrpSpPr>
              <p:grpSpPr>
                <a:xfrm>
                  <a:off x="4608032" y="4565817"/>
                  <a:ext cx="252000" cy="252000"/>
                  <a:chOff x="4599541" y="4565817"/>
                  <a:chExt cx="252000" cy="252000"/>
                </a:xfrm>
              </p:grpSpPr>
              <p:cxnSp>
                <p:nvCxnSpPr>
                  <p:cNvPr id="14" name="Łącznik prostoliniowy 15"/>
                  <p:cNvCxnSpPr/>
                  <p:nvPr/>
                </p:nvCxnSpPr>
                <p:spPr>
                  <a:xfrm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Łącznik prostoliniowy 16"/>
                  <p:cNvCxnSpPr/>
                  <p:nvPr/>
                </p:nvCxnSpPr>
                <p:spPr>
                  <a:xfrm rot="5400000"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6" name="pole tekstowe 15"/>
            <p:cNvSpPr txBox="1"/>
            <p:nvPr/>
          </p:nvSpPr>
          <p:spPr>
            <a:xfrm>
              <a:off x="3563888" y="1556792"/>
              <a:ext cx="70243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100" b="1" dirty="0" smtClean="0"/>
                <a:t>Photo 9</a:t>
              </a:r>
              <a:endParaRPr lang="pl-PL" sz="1100" b="1" dirty="0"/>
            </a:p>
          </p:txBody>
        </p:sp>
      </p:grpSp>
      <p:grpSp>
        <p:nvGrpSpPr>
          <p:cNvPr id="26" name="Grupa 25"/>
          <p:cNvGrpSpPr/>
          <p:nvPr/>
        </p:nvGrpSpPr>
        <p:grpSpPr>
          <a:xfrm>
            <a:off x="6264000" y="1412776"/>
            <a:ext cx="2880000" cy="2281846"/>
            <a:chOff x="6264000" y="1484784"/>
            <a:chExt cx="2880000" cy="2281846"/>
          </a:xfrm>
        </p:grpSpPr>
        <p:grpSp>
          <p:nvGrpSpPr>
            <p:cNvPr id="18" name="Grupa 17"/>
            <p:cNvGrpSpPr>
              <a:grpSpLocks noChangeAspect="1"/>
            </p:cNvGrpSpPr>
            <p:nvPr/>
          </p:nvGrpSpPr>
          <p:grpSpPr>
            <a:xfrm>
              <a:off x="6264000" y="1484784"/>
              <a:ext cx="2880000" cy="2281846"/>
              <a:chOff x="972000" y="944724"/>
              <a:chExt cx="7200000" cy="5704615"/>
            </a:xfrm>
          </p:grpSpPr>
          <p:pic>
            <p:nvPicPr>
              <p:cNvPr id="19" name="Obraz 18" descr="CH16_0002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72000" y="944724"/>
                <a:ext cx="7200000" cy="5704615"/>
              </a:xfrm>
              <a:prstGeom prst="rect">
                <a:avLst/>
              </a:prstGeom>
            </p:spPr>
          </p:pic>
          <p:grpSp>
            <p:nvGrpSpPr>
              <p:cNvPr id="20" name="Grupa 6"/>
              <p:cNvGrpSpPr/>
              <p:nvPr/>
            </p:nvGrpSpPr>
            <p:grpSpPr>
              <a:xfrm>
                <a:off x="4211960" y="3140968"/>
                <a:ext cx="252000" cy="252000"/>
                <a:chOff x="4608032" y="4565817"/>
                <a:chExt cx="252000" cy="252000"/>
              </a:xfrm>
            </p:grpSpPr>
            <p:sp>
              <p:nvSpPr>
                <p:cNvPr id="21" name="Prostokąt 20"/>
                <p:cNvSpPr/>
                <p:nvPr/>
              </p:nvSpPr>
              <p:spPr>
                <a:xfrm>
                  <a:off x="4608032" y="4565817"/>
                  <a:ext cx="252000" cy="2520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22" name="Grupa 13"/>
                <p:cNvGrpSpPr/>
                <p:nvPr/>
              </p:nvGrpSpPr>
              <p:grpSpPr>
                <a:xfrm>
                  <a:off x="4608032" y="4565817"/>
                  <a:ext cx="252000" cy="252000"/>
                  <a:chOff x="4599541" y="4565817"/>
                  <a:chExt cx="252000" cy="252000"/>
                </a:xfrm>
              </p:grpSpPr>
              <p:cxnSp>
                <p:nvCxnSpPr>
                  <p:cNvPr id="23" name="Łącznik prostoliniowy 15"/>
                  <p:cNvCxnSpPr/>
                  <p:nvPr/>
                </p:nvCxnSpPr>
                <p:spPr>
                  <a:xfrm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Łącznik prostoliniowy 16"/>
                  <p:cNvCxnSpPr/>
                  <p:nvPr/>
                </p:nvCxnSpPr>
                <p:spPr>
                  <a:xfrm rot="5400000"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5" name="pole tekstowe 24"/>
            <p:cNvSpPr txBox="1"/>
            <p:nvPr/>
          </p:nvSpPr>
          <p:spPr>
            <a:xfrm>
              <a:off x="6300192" y="1520788"/>
              <a:ext cx="78098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100" b="1" dirty="0" smtClean="0"/>
                <a:t>Photo 10</a:t>
              </a:r>
              <a:endParaRPr lang="pl-PL" sz="1100" b="1" dirty="0"/>
            </a:p>
          </p:txBody>
        </p:sp>
      </p:grpSp>
      <p:grpSp>
        <p:nvGrpSpPr>
          <p:cNvPr id="35" name="Grupa 34"/>
          <p:cNvGrpSpPr/>
          <p:nvPr/>
        </p:nvGrpSpPr>
        <p:grpSpPr>
          <a:xfrm>
            <a:off x="0" y="3897052"/>
            <a:ext cx="2880000" cy="2281846"/>
            <a:chOff x="0" y="3897052"/>
            <a:chExt cx="2880000" cy="2281846"/>
          </a:xfrm>
        </p:grpSpPr>
        <p:grpSp>
          <p:nvGrpSpPr>
            <p:cNvPr id="27" name="Grupa 26"/>
            <p:cNvGrpSpPr>
              <a:grpSpLocks noChangeAspect="1"/>
            </p:cNvGrpSpPr>
            <p:nvPr/>
          </p:nvGrpSpPr>
          <p:grpSpPr>
            <a:xfrm>
              <a:off x="0" y="3897052"/>
              <a:ext cx="2880000" cy="2281846"/>
              <a:chOff x="972000" y="872716"/>
              <a:chExt cx="7200000" cy="5704615"/>
            </a:xfrm>
          </p:grpSpPr>
          <p:pic>
            <p:nvPicPr>
              <p:cNvPr id="28" name="Obraz 27" descr="CH17_0014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72000" y="872716"/>
                <a:ext cx="7200000" cy="5704615"/>
              </a:xfrm>
              <a:prstGeom prst="rect">
                <a:avLst/>
              </a:prstGeom>
            </p:spPr>
          </p:pic>
          <p:grpSp>
            <p:nvGrpSpPr>
              <p:cNvPr id="29" name="Grupa 6"/>
              <p:cNvGrpSpPr/>
              <p:nvPr/>
            </p:nvGrpSpPr>
            <p:grpSpPr>
              <a:xfrm>
                <a:off x="5724128" y="3681028"/>
                <a:ext cx="252000" cy="252000"/>
                <a:chOff x="4608032" y="4565817"/>
                <a:chExt cx="252000" cy="252000"/>
              </a:xfrm>
            </p:grpSpPr>
            <p:sp>
              <p:nvSpPr>
                <p:cNvPr id="30" name="Prostokąt 29"/>
                <p:cNvSpPr/>
                <p:nvPr/>
              </p:nvSpPr>
              <p:spPr>
                <a:xfrm>
                  <a:off x="4608032" y="4565817"/>
                  <a:ext cx="252000" cy="2520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31" name="Grupa 13"/>
                <p:cNvGrpSpPr/>
                <p:nvPr/>
              </p:nvGrpSpPr>
              <p:grpSpPr>
                <a:xfrm>
                  <a:off x="4608032" y="4565817"/>
                  <a:ext cx="252000" cy="252000"/>
                  <a:chOff x="4599541" y="4565817"/>
                  <a:chExt cx="252000" cy="252000"/>
                </a:xfrm>
              </p:grpSpPr>
              <p:cxnSp>
                <p:nvCxnSpPr>
                  <p:cNvPr id="32" name="Łącznik prostoliniowy 15"/>
                  <p:cNvCxnSpPr/>
                  <p:nvPr/>
                </p:nvCxnSpPr>
                <p:spPr>
                  <a:xfrm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Łącznik prostoliniowy 16"/>
                  <p:cNvCxnSpPr/>
                  <p:nvPr/>
                </p:nvCxnSpPr>
                <p:spPr>
                  <a:xfrm rot="5400000"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34" name="pole tekstowe 33"/>
            <p:cNvSpPr txBox="1"/>
            <p:nvPr/>
          </p:nvSpPr>
          <p:spPr>
            <a:xfrm>
              <a:off x="0" y="3933056"/>
              <a:ext cx="78098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100" b="1" dirty="0" smtClean="0"/>
                <a:t>Photo 12</a:t>
              </a:r>
              <a:endParaRPr lang="pl-PL" sz="1100" b="1" dirty="0"/>
            </a:p>
          </p:txBody>
        </p:sp>
      </p:grpSp>
      <p:grpSp>
        <p:nvGrpSpPr>
          <p:cNvPr id="45" name="Grupa 44"/>
          <p:cNvGrpSpPr/>
          <p:nvPr/>
        </p:nvGrpSpPr>
        <p:grpSpPr>
          <a:xfrm>
            <a:off x="3132000" y="3897052"/>
            <a:ext cx="2880000" cy="2281846"/>
            <a:chOff x="3167844" y="3897052"/>
            <a:chExt cx="2880000" cy="2281846"/>
          </a:xfrm>
        </p:grpSpPr>
        <p:grpSp>
          <p:nvGrpSpPr>
            <p:cNvPr id="36" name="Grupa 35"/>
            <p:cNvGrpSpPr>
              <a:grpSpLocks noChangeAspect="1"/>
            </p:cNvGrpSpPr>
            <p:nvPr/>
          </p:nvGrpSpPr>
          <p:grpSpPr>
            <a:xfrm>
              <a:off x="3167844" y="3897052"/>
              <a:ext cx="2880000" cy="2281846"/>
              <a:chOff x="972000" y="944724"/>
              <a:chExt cx="7200000" cy="5704615"/>
            </a:xfrm>
          </p:grpSpPr>
          <p:pic>
            <p:nvPicPr>
              <p:cNvPr id="37" name="Obraz 36" descr="CH17_0006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72000" y="944724"/>
                <a:ext cx="7200000" cy="5704615"/>
              </a:xfrm>
              <a:prstGeom prst="rect">
                <a:avLst/>
              </a:prstGeom>
            </p:spPr>
          </p:pic>
          <p:grpSp>
            <p:nvGrpSpPr>
              <p:cNvPr id="38" name="Grupa 6"/>
              <p:cNvGrpSpPr/>
              <p:nvPr/>
            </p:nvGrpSpPr>
            <p:grpSpPr>
              <a:xfrm>
                <a:off x="2519772" y="5661276"/>
                <a:ext cx="252000" cy="252000"/>
                <a:chOff x="4608032" y="4565817"/>
                <a:chExt cx="252000" cy="252000"/>
              </a:xfrm>
            </p:grpSpPr>
            <p:sp>
              <p:nvSpPr>
                <p:cNvPr id="39" name="Prostokąt 38"/>
                <p:cNvSpPr/>
                <p:nvPr/>
              </p:nvSpPr>
              <p:spPr>
                <a:xfrm>
                  <a:off x="4608032" y="4565817"/>
                  <a:ext cx="252000" cy="252000"/>
                </a:xfrm>
                <a:prstGeom prst="rect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40" name="Grupa 13"/>
                <p:cNvGrpSpPr/>
                <p:nvPr/>
              </p:nvGrpSpPr>
              <p:grpSpPr>
                <a:xfrm>
                  <a:off x="4608032" y="4565817"/>
                  <a:ext cx="252000" cy="252000"/>
                  <a:chOff x="4599541" y="4565817"/>
                  <a:chExt cx="252000" cy="252000"/>
                </a:xfrm>
              </p:grpSpPr>
              <p:cxnSp>
                <p:nvCxnSpPr>
                  <p:cNvPr id="41" name="Łącznik prostoliniowy 15"/>
                  <p:cNvCxnSpPr/>
                  <p:nvPr/>
                </p:nvCxnSpPr>
                <p:spPr>
                  <a:xfrm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Łącznik prostoliniowy 16"/>
                  <p:cNvCxnSpPr/>
                  <p:nvPr/>
                </p:nvCxnSpPr>
                <p:spPr>
                  <a:xfrm rot="5400000"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4" name="pole tekstowe 43"/>
            <p:cNvSpPr txBox="1"/>
            <p:nvPr/>
          </p:nvSpPr>
          <p:spPr>
            <a:xfrm>
              <a:off x="3239852" y="3969060"/>
              <a:ext cx="78098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100" b="1" dirty="0" smtClean="0"/>
                <a:t>Photo 16</a:t>
              </a:r>
              <a:endParaRPr lang="pl-PL" sz="1100" b="1" dirty="0"/>
            </a:p>
          </p:txBody>
        </p:sp>
      </p:grpSp>
      <p:grpSp>
        <p:nvGrpSpPr>
          <p:cNvPr id="68" name="Grupa 67"/>
          <p:cNvGrpSpPr/>
          <p:nvPr/>
        </p:nvGrpSpPr>
        <p:grpSpPr>
          <a:xfrm>
            <a:off x="6264000" y="3897052"/>
            <a:ext cx="2880000" cy="2281846"/>
            <a:chOff x="6264000" y="3933056"/>
            <a:chExt cx="2880000" cy="2281846"/>
          </a:xfrm>
        </p:grpSpPr>
        <p:grpSp>
          <p:nvGrpSpPr>
            <p:cNvPr id="46" name="Grupa 45"/>
            <p:cNvGrpSpPr>
              <a:grpSpLocks noChangeAspect="1"/>
            </p:cNvGrpSpPr>
            <p:nvPr/>
          </p:nvGrpSpPr>
          <p:grpSpPr>
            <a:xfrm>
              <a:off x="6264000" y="3933056"/>
              <a:ext cx="2880000" cy="2281846"/>
              <a:chOff x="972000" y="908720"/>
              <a:chExt cx="7200000" cy="5704615"/>
            </a:xfrm>
          </p:grpSpPr>
          <p:pic>
            <p:nvPicPr>
              <p:cNvPr id="47" name="Obraz 46" descr="M14_0031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72000" y="908720"/>
                <a:ext cx="7200000" cy="5704615"/>
              </a:xfrm>
              <a:prstGeom prst="rect">
                <a:avLst/>
              </a:prstGeom>
            </p:spPr>
          </p:pic>
          <p:grpSp>
            <p:nvGrpSpPr>
              <p:cNvPr id="48" name="Grupa 6"/>
              <p:cNvGrpSpPr/>
              <p:nvPr/>
            </p:nvGrpSpPr>
            <p:grpSpPr>
              <a:xfrm>
                <a:off x="5760132" y="3032956"/>
                <a:ext cx="252000" cy="252000"/>
                <a:chOff x="4608032" y="4565817"/>
                <a:chExt cx="252000" cy="252000"/>
              </a:xfrm>
            </p:grpSpPr>
            <p:sp>
              <p:nvSpPr>
                <p:cNvPr id="49" name="Prostokąt 48"/>
                <p:cNvSpPr/>
                <p:nvPr/>
              </p:nvSpPr>
              <p:spPr>
                <a:xfrm>
                  <a:off x="4608032" y="4565817"/>
                  <a:ext cx="252000" cy="252000"/>
                </a:xfrm>
                <a:prstGeom prst="rect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50" name="Grupa 13"/>
                <p:cNvGrpSpPr/>
                <p:nvPr/>
              </p:nvGrpSpPr>
              <p:grpSpPr>
                <a:xfrm>
                  <a:off x="4608032" y="4565817"/>
                  <a:ext cx="252000" cy="252000"/>
                  <a:chOff x="4599541" y="4565817"/>
                  <a:chExt cx="252000" cy="252000"/>
                </a:xfrm>
              </p:grpSpPr>
              <p:cxnSp>
                <p:nvCxnSpPr>
                  <p:cNvPr id="51" name="Łącznik prostoliniowy 15"/>
                  <p:cNvCxnSpPr/>
                  <p:nvPr/>
                </p:nvCxnSpPr>
                <p:spPr>
                  <a:xfrm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Łącznik prostoliniowy 16"/>
                  <p:cNvCxnSpPr/>
                  <p:nvPr/>
                </p:nvCxnSpPr>
                <p:spPr>
                  <a:xfrm rot="5400000"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67" name="pole tekstowe 66"/>
            <p:cNvSpPr txBox="1"/>
            <p:nvPr/>
          </p:nvSpPr>
          <p:spPr>
            <a:xfrm>
              <a:off x="6300192" y="3969060"/>
              <a:ext cx="78098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100" b="1" dirty="0" smtClean="0"/>
                <a:t>Photo 19</a:t>
              </a:r>
              <a:endParaRPr lang="pl-PL" sz="1100" b="1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Particles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highest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level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agreement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Self-Heating Working Group, Commission III, ICCP</a:t>
            </a:r>
            <a:endParaRPr lang="en-GB"/>
          </a:p>
        </p:txBody>
      </p:sp>
      <p:grpSp>
        <p:nvGrpSpPr>
          <p:cNvPr id="13" name="Grupa 12"/>
          <p:cNvGrpSpPr/>
          <p:nvPr/>
        </p:nvGrpSpPr>
        <p:grpSpPr>
          <a:xfrm>
            <a:off x="0" y="1628800"/>
            <a:ext cx="2880000" cy="2281846"/>
            <a:chOff x="0" y="1700808"/>
            <a:chExt cx="2880000" cy="2281846"/>
          </a:xfrm>
        </p:grpSpPr>
        <p:grpSp>
          <p:nvGrpSpPr>
            <p:cNvPr id="5" name="Grupa 4"/>
            <p:cNvGrpSpPr>
              <a:grpSpLocks noChangeAspect="1"/>
            </p:cNvGrpSpPr>
            <p:nvPr/>
          </p:nvGrpSpPr>
          <p:grpSpPr>
            <a:xfrm>
              <a:off x="0" y="1700808"/>
              <a:ext cx="2880000" cy="2281846"/>
              <a:chOff x="972000" y="928741"/>
              <a:chExt cx="7200000" cy="5704615"/>
            </a:xfrm>
          </p:grpSpPr>
          <p:pic>
            <p:nvPicPr>
              <p:cNvPr id="6" name="Obraz 5" descr="M14_0037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72000" y="928741"/>
                <a:ext cx="7200000" cy="5704615"/>
              </a:xfrm>
              <a:prstGeom prst="rect">
                <a:avLst/>
              </a:prstGeom>
            </p:spPr>
          </p:pic>
          <p:grpSp>
            <p:nvGrpSpPr>
              <p:cNvPr id="7" name="Grupa 6"/>
              <p:cNvGrpSpPr/>
              <p:nvPr/>
            </p:nvGrpSpPr>
            <p:grpSpPr>
              <a:xfrm>
                <a:off x="3203848" y="4221088"/>
                <a:ext cx="252000" cy="252000"/>
                <a:chOff x="4608032" y="4565817"/>
                <a:chExt cx="252000" cy="252000"/>
              </a:xfrm>
            </p:grpSpPr>
            <p:sp>
              <p:nvSpPr>
                <p:cNvPr id="8" name="Prostokąt 7"/>
                <p:cNvSpPr/>
                <p:nvPr/>
              </p:nvSpPr>
              <p:spPr>
                <a:xfrm>
                  <a:off x="4608032" y="4565817"/>
                  <a:ext cx="252000" cy="2520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9" name="Grupa 13"/>
                <p:cNvGrpSpPr/>
                <p:nvPr/>
              </p:nvGrpSpPr>
              <p:grpSpPr>
                <a:xfrm>
                  <a:off x="4608032" y="4565817"/>
                  <a:ext cx="252000" cy="252000"/>
                  <a:chOff x="4599541" y="4565817"/>
                  <a:chExt cx="252000" cy="252000"/>
                </a:xfrm>
              </p:grpSpPr>
              <p:cxnSp>
                <p:nvCxnSpPr>
                  <p:cNvPr id="10" name="Łącznik prostoliniowy 15"/>
                  <p:cNvCxnSpPr/>
                  <p:nvPr/>
                </p:nvCxnSpPr>
                <p:spPr>
                  <a:xfrm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Łącznik prostoliniowy 16"/>
                  <p:cNvCxnSpPr/>
                  <p:nvPr/>
                </p:nvCxnSpPr>
                <p:spPr>
                  <a:xfrm rot="5400000"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2" name="pole tekstowe 11"/>
            <p:cNvSpPr txBox="1"/>
            <p:nvPr/>
          </p:nvSpPr>
          <p:spPr>
            <a:xfrm>
              <a:off x="35496" y="1736812"/>
              <a:ext cx="78098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100" b="1" dirty="0" smtClean="0"/>
                <a:t>Photo 20</a:t>
              </a:r>
              <a:endParaRPr lang="pl-PL" sz="1100" b="1" dirty="0"/>
            </a:p>
          </p:txBody>
        </p:sp>
      </p:grpSp>
      <p:grpSp>
        <p:nvGrpSpPr>
          <p:cNvPr id="22" name="Grupa 21"/>
          <p:cNvGrpSpPr/>
          <p:nvPr/>
        </p:nvGrpSpPr>
        <p:grpSpPr>
          <a:xfrm>
            <a:off x="3023828" y="1628800"/>
            <a:ext cx="2880000" cy="2281846"/>
            <a:chOff x="3023828" y="1664804"/>
            <a:chExt cx="2880000" cy="2281846"/>
          </a:xfrm>
        </p:grpSpPr>
        <p:grpSp>
          <p:nvGrpSpPr>
            <p:cNvPr id="14" name="Grupa 13"/>
            <p:cNvGrpSpPr>
              <a:grpSpLocks noChangeAspect="1"/>
            </p:cNvGrpSpPr>
            <p:nvPr/>
          </p:nvGrpSpPr>
          <p:grpSpPr>
            <a:xfrm>
              <a:off x="3023828" y="1664804"/>
              <a:ext cx="2880000" cy="2281846"/>
              <a:chOff x="972000" y="908720"/>
              <a:chExt cx="7200000" cy="5704615"/>
            </a:xfrm>
          </p:grpSpPr>
          <p:pic>
            <p:nvPicPr>
              <p:cNvPr id="15" name="Obraz 14" descr="M12_0006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72000" y="908720"/>
                <a:ext cx="7200000" cy="5704615"/>
              </a:xfrm>
              <a:prstGeom prst="rect">
                <a:avLst/>
              </a:prstGeom>
            </p:spPr>
          </p:pic>
          <p:grpSp>
            <p:nvGrpSpPr>
              <p:cNvPr id="16" name="Grupa 6"/>
              <p:cNvGrpSpPr/>
              <p:nvPr/>
            </p:nvGrpSpPr>
            <p:grpSpPr>
              <a:xfrm>
                <a:off x="3707904" y="3465004"/>
                <a:ext cx="252000" cy="252000"/>
                <a:chOff x="4608032" y="4565817"/>
                <a:chExt cx="252000" cy="252000"/>
              </a:xfrm>
            </p:grpSpPr>
            <p:sp>
              <p:nvSpPr>
                <p:cNvPr id="17" name="Prostokąt 16"/>
                <p:cNvSpPr/>
                <p:nvPr/>
              </p:nvSpPr>
              <p:spPr>
                <a:xfrm>
                  <a:off x="4608032" y="4565817"/>
                  <a:ext cx="252000" cy="252000"/>
                </a:xfrm>
                <a:prstGeom prst="rect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18" name="Grupa 13"/>
                <p:cNvGrpSpPr/>
                <p:nvPr/>
              </p:nvGrpSpPr>
              <p:grpSpPr>
                <a:xfrm>
                  <a:off x="4608032" y="4565817"/>
                  <a:ext cx="252000" cy="252000"/>
                  <a:chOff x="4599541" y="4565817"/>
                  <a:chExt cx="252000" cy="252000"/>
                </a:xfrm>
              </p:grpSpPr>
              <p:cxnSp>
                <p:nvCxnSpPr>
                  <p:cNvPr id="19" name="Łącznik prostoliniowy 15"/>
                  <p:cNvCxnSpPr/>
                  <p:nvPr/>
                </p:nvCxnSpPr>
                <p:spPr>
                  <a:xfrm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Łącznik prostoliniowy 16"/>
                  <p:cNvCxnSpPr/>
                  <p:nvPr/>
                </p:nvCxnSpPr>
                <p:spPr>
                  <a:xfrm rot="5400000"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1" name="pole tekstowe 20"/>
            <p:cNvSpPr txBox="1"/>
            <p:nvPr/>
          </p:nvSpPr>
          <p:spPr>
            <a:xfrm>
              <a:off x="3059832" y="1700808"/>
              <a:ext cx="78098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100" b="1" dirty="0" smtClean="0"/>
                <a:t>Photo 21</a:t>
              </a:r>
              <a:endParaRPr lang="pl-PL" sz="1100" b="1" dirty="0"/>
            </a:p>
          </p:txBody>
        </p:sp>
      </p:grpSp>
      <p:grpSp>
        <p:nvGrpSpPr>
          <p:cNvPr id="31" name="Grupa 30"/>
          <p:cNvGrpSpPr/>
          <p:nvPr/>
        </p:nvGrpSpPr>
        <p:grpSpPr>
          <a:xfrm>
            <a:off x="6156496" y="1628800"/>
            <a:ext cx="2880000" cy="2281846"/>
            <a:chOff x="6156496" y="1628800"/>
            <a:chExt cx="2880000" cy="2281846"/>
          </a:xfrm>
        </p:grpSpPr>
        <p:grpSp>
          <p:nvGrpSpPr>
            <p:cNvPr id="23" name="Grupa 22"/>
            <p:cNvGrpSpPr>
              <a:grpSpLocks noChangeAspect="1"/>
            </p:cNvGrpSpPr>
            <p:nvPr/>
          </p:nvGrpSpPr>
          <p:grpSpPr>
            <a:xfrm>
              <a:off x="6156496" y="1628800"/>
              <a:ext cx="2880000" cy="2281846"/>
              <a:chOff x="972000" y="908720"/>
              <a:chExt cx="7200000" cy="5704615"/>
            </a:xfrm>
          </p:grpSpPr>
          <p:pic>
            <p:nvPicPr>
              <p:cNvPr id="24" name="Obraz 23" descr="1_0014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72000" y="908720"/>
                <a:ext cx="7200000" cy="5704615"/>
              </a:xfrm>
              <a:prstGeom prst="rect">
                <a:avLst/>
              </a:prstGeom>
            </p:spPr>
          </p:pic>
          <p:grpSp>
            <p:nvGrpSpPr>
              <p:cNvPr id="25" name="Grupa 6"/>
              <p:cNvGrpSpPr/>
              <p:nvPr/>
            </p:nvGrpSpPr>
            <p:grpSpPr>
              <a:xfrm>
                <a:off x="2663788" y="4113076"/>
                <a:ext cx="252000" cy="252000"/>
                <a:chOff x="4608032" y="4565817"/>
                <a:chExt cx="252000" cy="252000"/>
              </a:xfrm>
            </p:grpSpPr>
            <p:sp>
              <p:nvSpPr>
                <p:cNvPr id="26" name="Prostokąt 25"/>
                <p:cNvSpPr/>
                <p:nvPr/>
              </p:nvSpPr>
              <p:spPr>
                <a:xfrm>
                  <a:off x="4608032" y="4565817"/>
                  <a:ext cx="252000" cy="2520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27" name="Grupa 13"/>
                <p:cNvGrpSpPr/>
                <p:nvPr/>
              </p:nvGrpSpPr>
              <p:grpSpPr>
                <a:xfrm>
                  <a:off x="4608032" y="4565817"/>
                  <a:ext cx="252000" cy="252000"/>
                  <a:chOff x="4599541" y="4565817"/>
                  <a:chExt cx="252000" cy="252000"/>
                </a:xfrm>
              </p:grpSpPr>
              <p:cxnSp>
                <p:nvCxnSpPr>
                  <p:cNvPr id="28" name="Łącznik prostoliniowy 15"/>
                  <p:cNvCxnSpPr/>
                  <p:nvPr/>
                </p:nvCxnSpPr>
                <p:spPr>
                  <a:xfrm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Łącznik prostoliniowy 16"/>
                  <p:cNvCxnSpPr/>
                  <p:nvPr/>
                </p:nvCxnSpPr>
                <p:spPr>
                  <a:xfrm rot="5400000"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30" name="pole tekstowe 29"/>
            <p:cNvSpPr txBox="1"/>
            <p:nvPr/>
          </p:nvSpPr>
          <p:spPr>
            <a:xfrm>
              <a:off x="6228184" y="1700808"/>
              <a:ext cx="78098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100" b="1" dirty="0" smtClean="0"/>
                <a:t>Photo 22</a:t>
              </a:r>
              <a:endParaRPr lang="pl-PL" sz="1100" b="1" dirty="0"/>
            </a:p>
          </p:txBody>
        </p:sp>
      </p:grpSp>
      <p:grpSp>
        <p:nvGrpSpPr>
          <p:cNvPr id="40" name="Grupa 39"/>
          <p:cNvGrpSpPr/>
          <p:nvPr/>
        </p:nvGrpSpPr>
        <p:grpSpPr>
          <a:xfrm>
            <a:off x="863588" y="4077072"/>
            <a:ext cx="2880000" cy="2281846"/>
            <a:chOff x="0" y="4041068"/>
            <a:chExt cx="2880000" cy="2281846"/>
          </a:xfrm>
        </p:grpSpPr>
        <p:grpSp>
          <p:nvGrpSpPr>
            <p:cNvPr id="32" name="Grupa 31"/>
            <p:cNvGrpSpPr>
              <a:grpSpLocks noChangeAspect="1"/>
            </p:cNvGrpSpPr>
            <p:nvPr/>
          </p:nvGrpSpPr>
          <p:grpSpPr>
            <a:xfrm>
              <a:off x="0" y="4041068"/>
              <a:ext cx="2880000" cy="2281846"/>
              <a:chOff x="972000" y="928741"/>
              <a:chExt cx="7200000" cy="5704615"/>
            </a:xfrm>
          </p:grpSpPr>
          <p:pic>
            <p:nvPicPr>
              <p:cNvPr id="33" name="Obraz 32" descr="5_0008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72000" y="928741"/>
                <a:ext cx="7200000" cy="5704615"/>
              </a:xfrm>
              <a:prstGeom prst="rect">
                <a:avLst/>
              </a:prstGeom>
            </p:spPr>
          </p:pic>
          <p:grpSp>
            <p:nvGrpSpPr>
              <p:cNvPr id="34" name="Grupa 6"/>
              <p:cNvGrpSpPr/>
              <p:nvPr/>
            </p:nvGrpSpPr>
            <p:grpSpPr>
              <a:xfrm>
                <a:off x="3275856" y="5589240"/>
                <a:ext cx="252000" cy="252000"/>
                <a:chOff x="4608032" y="4565817"/>
                <a:chExt cx="252000" cy="252000"/>
              </a:xfrm>
            </p:grpSpPr>
            <p:sp>
              <p:nvSpPr>
                <p:cNvPr id="35" name="Prostokąt 34"/>
                <p:cNvSpPr/>
                <p:nvPr/>
              </p:nvSpPr>
              <p:spPr>
                <a:xfrm>
                  <a:off x="4608032" y="4565817"/>
                  <a:ext cx="252000" cy="2520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36" name="Grupa 13"/>
                <p:cNvGrpSpPr/>
                <p:nvPr/>
              </p:nvGrpSpPr>
              <p:grpSpPr>
                <a:xfrm>
                  <a:off x="4608032" y="4565817"/>
                  <a:ext cx="252000" cy="252000"/>
                  <a:chOff x="4599541" y="4565817"/>
                  <a:chExt cx="252000" cy="252000"/>
                </a:xfrm>
              </p:grpSpPr>
              <p:cxnSp>
                <p:nvCxnSpPr>
                  <p:cNvPr id="37" name="Łącznik prostoliniowy 15"/>
                  <p:cNvCxnSpPr/>
                  <p:nvPr/>
                </p:nvCxnSpPr>
                <p:spPr>
                  <a:xfrm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Łącznik prostoliniowy 16"/>
                  <p:cNvCxnSpPr/>
                  <p:nvPr/>
                </p:nvCxnSpPr>
                <p:spPr>
                  <a:xfrm rot="5400000"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39" name="pole tekstowe 38"/>
            <p:cNvSpPr txBox="1"/>
            <p:nvPr/>
          </p:nvSpPr>
          <p:spPr>
            <a:xfrm>
              <a:off x="35496" y="4077072"/>
              <a:ext cx="78098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100" b="1" dirty="0" smtClean="0"/>
                <a:t>Photo 27</a:t>
              </a:r>
              <a:endParaRPr lang="pl-PL" sz="1100" b="1" dirty="0"/>
            </a:p>
          </p:txBody>
        </p:sp>
      </p:grpSp>
      <p:grpSp>
        <p:nvGrpSpPr>
          <p:cNvPr id="49" name="Grupa 48"/>
          <p:cNvGrpSpPr/>
          <p:nvPr/>
        </p:nvGrpSpPr>
        <p:grpSpPr>
          <a:xfrm>
            <a:off x="4572000" y="4077072"/>
            <a:ext cx="2880000" cy="2281846"/>
            <a:chOff x="3023828" y="4041068"/>
            <a:chExt cx="2880000" cy="2281846"/>
          </a:xfrm>
        </p:grpSpPr>
        <p:grpSp>
          <p:nvGrpSpPr>
            <p:cNvPr id="41" name="Grupa 40"/>
            <p:cNvGrpSpPr>
              <a:grpSpLocks noChangeAspect="1"/>
            </p:cNvGrpSpPr>
            <p:nvPr/>
          </p:nvGrpSpPr>
          <p:grpSpPr>
            <a:xfrm>
              <a:off x="3023828" y="4041068"/>
              <a:ext cx="2880000" cy="2281846"/>
              <a:chOff x="972000" y="980728"/>
              <a:chExt cx="7200000" cy="5704615"/>
            </a:xfrm>
          </p:grpSpPr>
          <p:pic>
            <p:nvPicPr>
              <p:cNvPr id="42" name="Obraz 41" descr="5_0010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72000" y="980728"/>
                <a:ext cx="7200000" cy="5704615"/>
              </a:xfrm>
              <a:prstGeom prst="rect">
                <a:avLst/>
              </a:prstGeom>
            </p:spPr>
          </p:pic>
          <p:grpSp>
            <p:nvGrpSpPr>
              <p:cNvPr id="43" name="Grupa 6"/>
              <p:cNvGrpSpPr/>
              <p:nvPr/>
            </p:nvGrpSpPr>
            <p:grpSpPr>
              <a:xfrm>
                <a:off x="4716016" y="4617132"/>
                <a:ext cx="252000" cy="252000"/>
                <a:chOff x="4608032" y="4565817"/>
                <a:chExt cx="252000" cy="252000"/>
              </a:xfrm>
            </p:grpSpPr>
            <p:sp>
              <p:nvSpPr>
                <p:cNvPr id="44" name="Prostokąt 43"/>
                <p:cNvSpPr/>
                <p:nvPr/>
              </p:nvSpPr>
              <p:spPr>
                <a:xfrm>
                  <a:off x="4608032" y="4565817"/>
                  <a:ext cx="252000" cy="2520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45" name="Grupa 13"/>
                <p:cNvGrpSpPr/>
                <p:nvPr/>
              </p:nvGrpSpPr>
              <p:grpSpPr>
                <a:xfrm>
                  <a:off x="4608032" y="4565817"/>
                  <a:ext cx="252000" cy="252000"/>
                  <a:chOff x="4599541" y="4565817"/>
                  <a:chExt cx="252000" cy="252000"/>
                </a:xfrm>
              </p:grpSpPr>
              <p:cxnSp>
                <p:nvCxnSpPr>
                  <p:cNvPr id="46" name="Łącznik prostoliniowy 15"/>
                  <p:cNvCxnSpPr/>
                  <p:nvPr/>
                </p:nvCxnSpPr>
                <p:spPr>
                  <a:xfrm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Łącznik prostoliniowy 16"/>
                  <p:cNvCxnSpPr/>
                  <p:nvPr/>
                </p:nvCxnSpPr>
                <p:spPr>
                  <a:xfrm rot="5400000"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8" name="pole tekstowe 47"/>
            <p:cNvSpPr txBox="1"/>
            <p:nvPr/>
          </p:nvSpPr>
          <p:spPr>
            <a:xfrm>
              <a:off x="3095836" y="4077072"/>
              <a:ext cx="78098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100" b="1" dirty="0" smtClean="0"/>
                <a:t>Photo 28</a:t>
              </a:r>
              <a:endParaRPr lang="pl-PL" sz="1100" b="1" dirty="0"/>
            </a:p>
          </p:txBody>
        </p:sp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Particles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highest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level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agreement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(Photo 30)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Self-Heating Working Group, Commission III, ICCP</a:t>
            </a:r>
            <a:endParaRPr lang="en-GB"/>
          </a:p>
        </p:txBody>
      </p:sp>
      <p:grpSp>
        <p:nvGrpSpPr>
          <p:cNvPr id="11" name="Grupa 10"/>
          <p:cNvGrpSpPr>
            <a:grpSpLocks noChangeAspect="1"/>
          </p:cNvGrpSpPr>
          <p:nvPr/>
        </p:nvGrpSpPr>
        <p:grpSpPr>
          <a:xfrm>
            <a:off x="251520" y="1484784"/>
            <a:ext cx="5040000" cy="3779338"/>
            <a:chOff x="972000" y="1016732"/>
            <a:chExt cx="7200000" cy="5399053"/>
          </a:xfrm>
        </p:grpSpPr>
        <p:pic>
          <p:nvPicPr>
            <p:cNvPr id="5" name="Symbol zastępczy zawartości 3" descr="M15a (1)AA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972000" y="1016732"/>
              <a:ext cx="7200000" cy="5399053"/>
            </a:xfrm>
            <a:prstGeom prst="rect">
              <a:avLst/>
            </a:prstGeom>
          </p:spPr>
        </p:pic>
        <p:grpSp>
          <p:nvGrpSpPr>
            <p:cNvPr id="6" name="Grupa 6"/>
            <p:cNvGrpSpPr/>
            <p:nvPr/>
          </p:nvGrpSpPr>
          <p:grpSpPr>
            <a:xfrm>
              <a:off x="4968044" y="3681028"/>
              <a:ext cx="252000" cy="252000"/>
              <a:chOff x="4608032" y="4565817"/>
              <a:chExt cx="252000" cy="252000"/>
            </a:xfrm>
          </p:grpSpPr>
          <p:sp>
            <p:nvSpPr>
              <p:cNvPr id="7" name="Prostokąt 6"/>
              <p:cNvSpPr/>
              <p:nvPr/>
            </p:nvSpPr>
            <p:spPr>
              <a:xfrm>
                <a:off x="4608032" y="4565817"/>
                <a:ext cx="252000" cy="252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8" name="Grupa 13"/>
              <p:cNvGrpSpPr/>
              <p:nvPr/>
            </p:nvGrpSpPr>
            <p:grpSpPr>
              <a:xfrm>
                <a:off x="4608032" y="4565817"/>
                <a:ext cx="252000" cy="252000"/>
                <a:chOff x="4599541" y="4565817"/>
                <a:chExt cx="252000" cy="252000"/>
              </a:xfrm>
            </p:grpSpPr>
            <p:cxnSp>
              <p:nvCxnSpPr>
                <p:cNvPr id="9" name="Łącznik prostoliniowy 15"/>
                <p:cNvCxnSpPr/>
                <p:nvPr/>
              </p:nvCxnSpPr>
              <p:spPr>
                <a:xfrm>
                  <a:off x="4599541" y="4691817"/>
                  <a:ext cx="252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Łącznik prostoliniowy 16"/>
                <p:cNvCxnSpPr/>
                <p:nvPr/>
              </p:nvCxnSpPr>
              <p:spPr>
                <a:xfrm rot="5400000">
                  <a:off x="4599541" y="4691817"/>
                  <a:ext cx="252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" name="Grupa 11"/>
          <p:cNvGrpSpPr>
            <a:grpSpLocks noChangeAspect="1"/>
          </p:cNvGrpSpPr>
          <p:nvPr/>
        </p:nvGrpSpPr>
        <p:grpSpPr>
          <a:xfrm>
            <a:off x="3815916" y="2420888"/>
            <a:ext cx="5040000" cy="3779338"/>
            <a:chOff x="972000" y="1016732"/>
            <a:chExt cx="7200000" cy="5399054"/>
          </a:xfrm>
        </p:grpSpPr>
        <p:pic>
          <p:nvPicPr>
            <p:cNvPr id="13" name="Symbol zastępczy zawartości 3" descr="M15aAA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972000" y="1016732"/>
              <a:ext cx="7200000" cy="5399054"/>
            </a:xfrm>
            <a:prstGeom prst="rect">
              <a:avLst/>
            </a:prstGeom>
          </p:spPr>
        </p:pic>
        <p:grpSp>
          <p:nvGrpSpPr>
            <p:cNvPr id="14" name="Grupa 6"/>
            <p:cNvGrpSpPr/>
            <p:nvPr/>
          </p:nvGrpSpPr>
          <p:grpSpPr>
            <a:xfrm>
              <a:off x="4896036" y="4005064"/>
              <a:ext cx="252000" cy="252000"/>
              <a:chOff x="4608032" y="4565817"/>
              <a:chExt cx="252000" cy="252000"/>
            </a:xfrm>
          </p:grpSpPr>
          <p:sp>
            <p:nvSpPr>
              <p:cNvPr id="15" name="Prostokąt 14"/>
              <p:cNvSpPr/>
              <p:nvPr/>
            </p:nvSpPr>
            <p:spPr>
              <a:xfrm>
                <a:off x="4608032" y="4565817"/>
                <a:ext cx="252000" cy="252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16" name="Grupa 13"/>
              <p:cNvGrpSpPr/>
              <p:nvPr/>
            </p:nvGrpSpPr>
            <p:grpSpPr>
              <a:xfrm>
                <a:off x="4608032" y="4565817"/>
                <a:ext cx="252000" cy="252000"/>
                <a:chOff x="4599541" y="4565817"/>
                <a:chExt cx="252000" cy="252000"/>
              </a:xfrm>
            </p:grpSpPr>
            <p:cxnSp>
              <p:nvCxnSpPr>
                <p:cNvPr id="17" name="Łącznik prostoliniowy 15"/>
                <p:cNvCxnSpPr/>
                <p:nvPr/>
              </p:nvCxnSpPr>
              <p:spPr>
                <a:xfrm>
                  <a:off x="4599541" y="4691817"/>
                  <a:ext cx="252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Łącznik prostoliniowy 16"/>
                <p:cNvCxnSpPr/>
                <p:nvPr/>
              </p:nvCxnSpPr>
              <p:spPr>
                <a:xfrm rot="5400000">
                  <a:off x="4599541" y="4691817"/>
                  <a:ext cx="252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most troublesome forms 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Self-Heating Working Group, Commission III, ICCP</a:t>
            </a:r>
            <a:endParaRPr lang="en-GB"/>
          </a:p>
        </p:txBody>
      </p:sp>
      <p:grpSp>
        <p:nvGrpSpPr>
          <p:cNvPr id="13" name="Grupa 12"/>
          <p:cNvGrpSpPr/>
          <p:nvPr/>
        </p:nvGrpSpPr>
        <p:grpSpPr>
          <a:xfrm>
            <a:off x="0" y="1124744"/>
            <a:ext cx="2880000" cy="2281846"/>
            <a:chOff x="251520" y="1160748"/>
            <a:chExt cx="2880000" cy="2281846"/>
          </a:xfrm>
        </p:grpSpPr>
        <p:grpSp>
          <p:nvGrpSpPr>
            <p:cNvPr id="5" name="Grupa 4"/>
            <p:cNvGrpSpPr>
              <a:grpSpLocks noChangeAspect="1"/>
            </p:cNvGrpSpPr>
            <p:nvPr/>
          </p:nvGrpSpPr>
          <p:grpSpPr>
            <a:xfrm>
              <a:off x="251520" y="1160748"/>
              <a:ext cx="2880000" cy="2281846"/>
              <a:chOff x="972000" y="928740"/>
              <a:chExt cx="7200000" cy="5704616"/>
            </a:xfrm>
          </p:grpSpPr>
          <p:pic>
            <p:nvPicPr>
              <p:cNvPr id="6" name="Grafik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2000" y="928740"/>
                <a:ext cx="7200000" cy="5704616"/>
              </a:xfrm>
              <a:prstGeom prst="rect">
                <a:avLst/>
              </a:prstGeom>
            </p:spPr>
          </p:pic>
          <p:grpSp>
            <p:nvGrpSpPr>
              <p:cNvPr id="7" name="Grupa 6"/>
              <p:cNvGrpSpPr/>
              <p:nvPr/>
            </p:nvGrpSpPr>
            <p:grpSpPr>
              <a:xfrm>
                <a:off x="5724128" y="2924944"/>
                <a:ext cx="252000" cy="252000"/>
                <a:chOff x="4608032" y="4565817"/>
                <a:chExt cx="252000" cy="252000"/>
              </a:xfrm>
            </p:grpSpPr>
            <p:sp>
              <p:nvSpPr>
                <p:cNvPr id="8" name="Prostokąt 7"/>
                <p:cNvSpPr/>
                <p:nvPr/>
              </p:nvSpPr>
              <p:spPr>
                <a:xfrm>
                  <a:off x="4608032" y="4565817"/>
                  <a:ext cx="252000" cy="2520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9" name="Grupa 13"/>
                <p:cNvGrpSpPr/>
                <p:nvPr/>
              </p:nvGrpSpPr>
              <p:grpSpPr>
                <a:xfrm>
                  <a:off x="4608032" y="4565817"/>
                  <a:ext cx="252000" cy="252000"/>
                  <a:chOff x="4599541" y="4565817"/>
                  <a:chExt cx="252000" cy="252000"/>
                </a:xfrm>
              </p:grpSpPr>
              <p:cxnSp>
                <p:nvCxnSpPr>
                  <p:cNvPr id="10" name="Łącznik prostoliniowy 15"/>
                  <p:cNvCxnSpPr/>
                  <p:nvPr/>
                </p:nvCxnSpPr>
                <p:spPr>
                  <a:xfrm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Łącznik prostoliniowy 16"/>
                  <p:cNvCxnSpPr/>
                  <p:nvPr/>
                </p:nvCxnSpPr>
                <p:spPr>
                  <a:xfrm rot="5400000"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2" name="pole tekstowe 11"/>
            <p:cNvSpPr txBox="1"/>
            <p:nvPr/>
          </p:nvSpPr>
          <p:spPr>
            <a:xfrm>
              <a:off x="287524" y="1196752"/>
              <a:ext cx="70243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100" b="1" dirty="0" smtClean="0"/>
                <a:t>Photo 1</a:t>
              </a:r>
              <a:endParaRPr lang="pl-PL" sz="1100" b="1" dirty="0"/>
            </a:p>
          </p:txBody>
        </p:sp>
      </p:grpSp>
      <p:grpSp>
        <p:nvGrpSpPr>
          <p:cNvPr id="22" name="Grupa 21"/>
          <p:cNvGrpSpPr/>
          <p:nvPr/>
        </p:nvGrpSpPr>
        <p:grpSpPr>
          <a:xfrm>
            <a:off x="3132000" y="1124744"/>
            <a:ext cx="2880000" cy="2281846"/>
            <a:chOff x="3239852" y="1196752"/>
            <a:chExt cx="2880000" cy="2281846"/>
          </a:xfrm>
        </p:grpSpPr>
        <p:grpSp>
          <p:nvGrpSpPr>
            <p:cNvPr id="14" name="Grupa 13"/>
            <p:cNvGrpSpPr>
              <a:grpSpLocks noChangeAspect="1"/>
            </p:cNvGrpSpPr>
            <p:nvPr/>
          </p:nvGrpSpPr>
          <p:grpSpPr>
            <a:xfrm>
              <a:off x="3239852" y="1196752"/>
              <a:ext cx="2880000" cy="2281846"/>
              <a:chOff x="972000" y="908720"/>
              <a:chExt cx="7200000" cy="5704615"/>
            </a:xfrm>
          </p:grpSpPr>
          <p:pic>
            <p:nvPicPr>
              <p:cNvPr id="15" name="Obraz 14" descr="ICCP_2013_8_0002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72000" y="908720"/>
                <a:ext cx="7200000" cy="5704615"/>
              </a:xfrm>
              <a:prstGeom prst="rect">
                <a:avLst/>
              </a:prstGeom>
            </p:spPr>
          </p:pic>
          <p:grpSp>
            <p:nvGrpSpPr>
              <p:cNvPr id="16" name="Grupa 6"/>
              <p:cNvGrpSpPr/>
              <p:nvPr/>
            </p:nvGrpSpPr>
            <p:grpSpPr>
              <a:xfrm>
                <a:off x="3779912" y="3789040"/>
                <a:ext cx="252000" cy="252000"/>
                <a:chOff x="4608032" y="4565817"/>
                <a:chExt cx="252000" cy="252000"/>
              </a:xfrm>
            </p:grpSpPr>
            <p:sp>
              <p:nvSpPr>
                <p:cNvPr id="17" name="Prostokąt 16"/>
                <p:cNvSpPr/>
                <p:nvPr/>
              </p:nvSpPr>
              <p:spPr>
                <a:xfrm>
                  <a:off x="4608032" y="4565817"/>
                  <a:ext cx="252000" cy="2520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18" name="Grupa 13"/>
                <p:cNvGrpSpPr/>
                <p:nvPr/>
              </p:nvGrpSpPr>
              <p:grpSpPr>
                <a:xfrm>
                  <a:off x="4608032" y="4565817"/>
                  <a:ext cx="252000" cy="252000"/>
                  <a:chOff x="4599541" y="4565817"/>
                  <a:chExt cx="252000" cy="252000"/>
                </a:xfrm>
              </p:grpSpPr>
              <p:cxnSp>
                <p:nvCxnSpPr>
                  <p:cNvPr id="19" name="Łącznik prostoliniowy 15"/>
                  <p:cNvCxnSpPr/>
                  <p:nvPr/>
                </p:nvCxnSpPr>
                <p:spPr>
                  <a:xfrm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Łącznik prostoliniowy 16"/>
                  <p:cNvCxnSpPr/>
                  <p:nvPr/>
                </p:nvCxnSpPr>
                <p:spPr>
                  <a:xfrm rot="5400000"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1" name="pole tekstowe 20"/>
            <p:cNvSpPr txBox="1"/>
            <p:nvPr/>
          </p:nvSpPr>
          <p:spPr>
            <a:xfrm>
              <a:off x="3275856" y="1232756"/>
              <a:ext cx="70243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100" b="1" dirty="0" smtClean="0"/>
                <a:t>Photo 3</a:t>
              </a:r>
              <a:endParaRPr lang="pl-PL" sz="1100" b="1" dirty="0"/>
            </a:p>
          </p:txBody>
        </p:sp>
      </p:grpSp>
      <p:grpSp>
        <p:nvGrpSpPr>
          <p:cNvPr id="31" name="Grupa 30"/>
          <p:cNvGrpSpPr/>
          <p:nvPr/>
        </p:nvGrpSpPr>
        <p:grpSpPr>
          <a:xfrm>
            <a:off x="6264000" y="1124744"/>
            <a:ext cx="2880000" cy="2281846"/>
            <a:chOff x="6192500" y="1196752"/>
            <a:chExt cx="2880000" cy="2281846"/>
          </a:xfrm>
        </p:grpSpPr>
        <p:grpSp>
          <p:nvGrpSpPr>
            <p:cNvPr id="23" name="Grupa 22"/>
            <p:cNvGrpSpPr>
              <a:grpSpLocks noChangeAspect="1"/>
            </p:cNvGrpSpPr>
            <p:nvPr/>
          </p:nvGrpSpPr>
          <p:grpSpPr>
            <a:xfrm>
              <a:off x="6192500" y="1196752"/>
              <a:ext cx="2880000" cy="2281846"/>
              <a:chOff x="972000" y="872716"/>
              <a:chExt cx="7200000" cy="5704615"/>
            </a:xfrm>
          </p:grpSpPr>
          <p:pic>
            <p:nvPicPr>
              <p:cNvPr id="24" name="Obraz 23" descr="7_0002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72000" y="872716"/>
                <a:ext cx="7200000" cy="5704615"/>
              </a:xfrm>
              <a:prstGeom prst="rect">
                <a:avLst/>
              </a:prstGeom>
            </p:spPr>
          </p:pic>
          <p:grpSp>
            <p:nvGrpSpPr>
              <p:cNvPr id="25" name="Grupa 6"/>
              <p:cNvGrpSpPr/>
              <p:nvPr/>
            </p:nvGrpSpPr>
            <p:grpSpPr>
              <a:xfrm>
                <a:off x="4499992" y="3032956"/>
                <a:ext cx="252000" cy="252000"/>
                <a:chOff x="4608032" y="4565817"/>
                <a:chExt cx="252000" cy="252000"/>
              </a:xfrm>
            </p:grpSpPr>
            <p:sp>
              <p:nvSpPr>
                <p:cNvPr id="26" name="Prostokąt 25"/>
                <p:cNvSpPr/>
                <p:nvPr/>
              </p:nvSpPr>
              <p:spPr>
                <a:xfrm>
                  <a:off x="4608032" y="4565817"/>
                  <a:ext cx="252000" cy="2520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27" name="Grupa 13"/>
                <p:cNvGrpSpPr/>
                <p:nvPr/>
              </p:nvGrpSpPr>
              <p:grpSpPr>
                <a:xfrm>
                  <a:off x="4608032" y="4565817"/>
                  <a:ext cx="252000" cy="252000"/>
                  <a:chOff x="4599541" y="4565817"/>
                  <a:chExt cx="252000" cy="252000"/>
                </a:xfrm>
              </p:grpSpPr>
              <p:cxnSp>
                <p:nvCxnSpPr>
                  <p:cNvPr id="28" name="Łącznik prostoliniowy 15"/>
                  <p:cNvCxnSpPr/>
                  <p:nvPr/>
                </p:nvCxnSpPr>
                <p:spPr>
                  <a:xfrm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Łącznik prostoliniowy 16"/>
                  <p:cNvCxnSpPr/>
                  <p:nvPr/>
                </p:nvCxnSpPr>
                <p:spPr>
                  <a:xfrm rot="5400000"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30" name="pole tekstowe 29"/>
            <p:cNvSpPr txBox="1"/>
            <p:nvPr/>
          </p:nvSpPr>
          <p:spPr>
            <a:xfrm>
              <a:off x="6264188" y="1232756"/>
              <a:ext cx="70243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100" b="1" dirty="0" smtClean="0"/>
                <a:t>Photo 5</a:t>
              </a:r>
              <a:endParaRPr lang="pl-PL" sz="1100" b="1" dirty="0"/>
            </a:p>
          </p:txBody>
        </p:sp>
      </p:grpSp>
      <p:grpSp>
        <p:nvGrpSpPr>
          <p:cNvPr id="40" name="Grupa 39"/>
          <p:cNvGrpSpPr/>
          <p:nvPr/>
        </p:nvGrpSpPr>
        <p:grpSpPr>
          <a:xfrm>
            <a:off x="0" y="3609020"/>
            <a:ext cx="2880000" cy="2281846"/>
            <a:chOff x="0" y="3645024"/>
            <a:chExt cx="2880000" cy="2281846"/>
          </a:xfrm>
        </p:grpSpPr>
        <p:grpSp>
          <p:nvGrpSpPr>
            <p:cNvPr id="32" name="Grupa 31"/>
            <p:cNvGrpSpPr>
              <a:grpSpLocks noChangeAspect="1"/>
            </p:cNvGrpSpPr>
            <p:nvPr/>
          </p:nvGrpSpPr>
          <p:grpSpPr>
            <a:xfrm>
              <a:off x="0" y="3645024"/>
              <a:ext cx="2880000" cy="2281846"/>
              <a:chOff x="972000" y="872716"/>
              <a:chExt cx="7200000" cy="5704615"/>
            </a:xfrm>
          </p:grpSpPr>
          <p:pic>
            <p:nvPicPr>
              <p:cNvPr id="33" name="Obraz 32" descr="9_0004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72000" y="872716"/>
                <a:ext cx="7200000" cy="5704615"/>
              </a:xfrm>
              <a:prstGeom prst="rect">
                <a:avLst/>
              </a:prstGeom>
            </p:spPr>
          </p:pic>
          <p:grpSp>
            <p:nvGrpSpPr>
              <p:cNvPr id="34" name="Grupa 6"/>
              <p:cNvGrpSpPr/>
              <p:nvPr/>
            </p:nvGrpSpPr>
            <p:grpSpPr>
              <a:xfrm>
                <a:off x="6408204" y="2744924"/>
                <a:ext cx="252000" cy="252000"/>
                <a:chOff x="4608032" y="4565817"/>
                <a:chExt cx="252000" cy="252000"/>
              </a:xfrm>
            </p:grpSpPr>
            <p:sp>
              <p:nvSpPr>
                <p:cNvPr id="35" name="Prostokąt 34"/>
                <p:cNvSpPr/>
                <p:nvPr/>
              </p:nvSpPr>
              <p:spPr>
                <a:xfrm>
                  <a:off x="4608032" y="4565817"/>
                  <a:ext cx="252000" cy="252000"/>
                </a:xfrm>
                <a:prstGeom prst="rect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36" name="Grupa 13"/>
                <p:cNvGrpSpPr/>
                <p:nvPr/>
              </p:nvGrpSpPr>
              <p:grpSpPr>
                <a:xfrm>
                  <a:off x="4608032" y="4565817"/>
                  <a:ext cx="252000" cy="252000"/>
                  <a:chOff x="4599541" y="4565817"/>
                  <a:chExt cx="252000" cy="252000"/>
                </a:xfrm>
              </p:grpSpPr>
              <p:cxnSp>
                <p:nvCxnSpPr>
                  <p:cNvPr id="37" name="Łącznik prostoliniowy 15"/>
                  <p:cNvCxnSpPr/>
                  <p:nvPr/>
                </p:nvCxnSpPr>
                <p:spPr>
                  <a:xfrm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Łącznik prostoliniowy 16"/>
                  <p:cNvCxnSpPr/>
                  <p:nvPr/>
                </p:nvCxnSpPr>
                <p:spPr>
                  <a:xfrm rot="5400000"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39" name="pole tekstowe 38"/>
            <p:cNvSpPr txBox="1"/>
            <p:nvPr/>
          </p:nvSpPr>
          <p:spPr>
            <a:xfrm>
              <a:off x="53140" y="3681028"/>
              <a:ext cx="70243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100" b="1" dirty="0" smtClean="0"/>
                <a:t>Photo 6</a:t>
              </a:r>
              <a:endParaRPr lang="pl-PL" sz="1100" b="1" dirty="0"/>
            </a:p>
          </p:txBody>
        </p:sp>
      </p:grpSp>
      <p:grpSp>
        <p:nvGrpSpPr>
          <p:cNvPr id="49" name="Grupa 48"/>
          <p:cNvGrpSpPr/>
          <p:nvPr/>
        </p:nvGrpSpPr>
        <p:grpSpPr>
          <a:xfrm>
            <a:off x="3132000" y="3609020"/>
            <a:ext cx="2880000" cy="2281846"/>
            <a:chOff x="3095836" y="3609020"/>
            <a:chExt cx="2880000" cy="2281846"/>
          </a:xfrm>
        </p:grpSpPr>
        <p:grpSp>
          <p:nvGrpSpPr>
            <p:cNvPr id="41" name="Grupa 40"/>
            <p:cNvGrpSpPr>
              <a:grpSpLocks noChangeAspect="1"/>
            </p:cNvGrpSpPr>
            <p:nvPr/>
          </p:nvGrpSpPr>
          <p:grpSpPr>
            <a:xfrm>
              <a:off x="3095836" y="3609020"/>
              <a:ext cx="2880000" cy="2281846"/>
              <a:chOff x="972000" y="872716"/>
              <a:chExt cx="7200000" cy="5704615"/>
            </a:xfrm>
          </p:grpSpPr>
          <p:pic>
            <p:nvPicPr>
              <p:cNvPr id="42" name="Obraz 41" descr="9_0004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72000" y="872716"/>
                <a:ext cx="7200000" cy="5704615"/>
              </a:xfrm>
              <a:prstGeom prst="rect">
                <a:avLst/>
              </a:prstGeom>
            </p:spPr>
          </p:pic>
          <p:grpSp>
            <p:nvGrpSpPr>
              <p:cNvPr id="43" name="Grupa 6"/>
              <p:cNvGrpSpPr/>
              <p:nvPr/>
            </p:nvGrpSpPr>
            <p:grpSpPr>
              <a:xfrm>
                <a:off x="4139980" y="3104964"/>
                <a:ext cx="252000" cy="252000"/>
                <a:chOff x="4608032" y="4565817"/>
                <a:chExt cx="252000" cy="252000"/>
              </a:xfrm>
            </p:grpSpPr>
            <p:sp>
              <p:nvSpPr>
                <p:cNvPr id="44" name="Prostokąt 43"/>
                <p:cNvSpPr/>
                <p:nvPr/>
              </p:nvSpPr>
              <p:spPr>
                <a:xfrm>
                  <a:off x="4608032" y="4565817"/>
                  <a:ext cx="252000" cy="252000"/>
                </a:xfrm>
                <a:prstGeom prst="rect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45" name="Grupa 13"/>
                <p:cNvGrpSpPr/>
                <p:nvPr/>
              </p:nvGrpSpPr>
              <p:grpSpPr>
                <a:xfrm>
                  <a:off x="4608032" y="4565817"/>
                  <a:ext cx="252000" cy="252000"/>
                  <a:chOff x="4599541" y="4565817"/>
                  <a:chExt cx="252000" cy="252000"/>
                </a:xfrm>
              </p:grpSpPr>
              <p:cxnSp>
                <p:nvCxnSpPr>
                  <p:cNvPr id="46" name="Łącznik prostoliniowy 15"/>
                  <p:cNvCxnSpPr/>
                  <p:nvPr/>
                </p:nvCxnSpPr>
                <p:spPr>
                  <a:xfrm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Łącznik prostoliniowy 16"/>
                  <p:cNvCxnSpPr/>
                  <p:nvPr/>
                </p:nvCxnSpPr>
                <p:spPr>
                  <a:xfrm rot="5400000"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8" name="pole tekstowe 47"/>
            <p:cNvSpPr txBox="1"/>
            <p:nvPr/>
          </p:nvSpPr>
          <p:spPr>
            <a:xfrm>
              <a:off x="3167844" y="3681028"/>
              <a:ext cx="70243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100" b="1" dirty="0" smtClean="0"/>
                <a:t>Photo 7</a:t>
              </a:r>
              <a:endParaRPr lang="pl-PL" sz="1100" b="1" dirty="0"/>
            </a:p>
          </p:txBody>
        </p:sp>
      </p:grpSp>
      <p:grpSp>
        <p:nvGrpSpPr>
          <p:cNvPr id="58" name="Grupa 57"/>
          <p:cNvGrpSpPr/>
          <p:nvPr/>
        </p:nvGrpSpPr>
        <p:grpSpPr>
          <a:xfrm>
            <a:off x="6264000" y="3609020"/>
            <a:ext cx="2880000" cy="2281846"/>
            <a:chOff x="6264000" y="3609020"/>
            <a:chExt cx="2880000" cy="2281846"/>
          </a:xfrm>
        </p:grpSpPr>
        <p:grpSp>
          <p:nvGrpSpPr>
            <p:cNvPr id="50" name="Grupa 49"/>
            <p:cNvGrpSpPr>
              <a:grpSpLocks noChangeAspect="1"/>
            </p:cNvGrpSpPr>
            <p:nvPr/>
          </p:nvGrpSpPr>
          <p:grpSpPr>
            <a:xfrm>
              <a:off x="6264000" y="3609020"/>
              <a:ext cx="2880000" cy="2281846"/>
              <a:chOff x="972000" y="944724"/>
              <a:chExt cx="7200000" cy="5704615"/>
            </a:xfrm>
          </p:grpSpPr>
          <p:pic>
            <p:nvPicPr>
              <p:cNvPr id="51" name="Obraz 50" descr="CH3_0002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72000" y="944724"/>
                <a:ext cx="7200000" cy="5704615"/>
              </a:xfrm>
              <a:prstGeom prst="rect">
                <a:avLst/>
              </a:prstGeom>
            </p:spPr>
          </p:pic>
          <p:grpSp>
            <p:nvGrpSpPr>
              <p:cNvPr id="52" name="Grupa 6"/>
              <p:cNvGrpSpPr/>
              <p:nvPr/>
            </p:nvGrpSpPr>
            <p:grpSpPr>
              <a:xfrm>
                <a:off x="2411272" y="4111228"/>
                <a:ext cx="252000" cy="252000"/>
                <a:chOff x="4608032" y="4565817"/>
                <a:chExt cx="252000" cy="252000"/>
              </a:xfrm>
            </p:grpSpPr>
            <p:sp>
              <p:nvSpPr>
                <p:cNvPr id="53" name="Prostokąt 52"/>
                <p:cNvSpPr/>
                <p:nvPr/>
              </p:nvSpPr>
              <p:spPr>
                <a:xfrm>
                  <a:off x="4608032" y="4565817"/>
                  <a:ext cx="252000" cy="252000"/>
                </a:xfrm>
                <a:prstGeom prst="rect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54" name="Grupa 13"/>
                <p:cNvGrpSpPr/>
                <p:nvPr/>
              </p:nvGrpSpPr>
              <p:grpSpPr>
                <a:xfrm>
                  <a:off x="4608032" y="4565817"/>
                  <a:ext cx="252000" cy="252000"/>
                  <a:chOff x="4599541" y="4565817"/>
                  <a:chExt cx="252000" cy="252000"/>
                </a:xfrm>
              </p:grpSpPr>
              <p:cxnSp>
                <p:nvCxnSpPr>
                  <p:cNvPr id="55" name="Łącznik prostoliniowy 15"/>
                  <p:cNvCxnSpPr/>
                  <p:nvPr/>
                </p:nvCxnSpPr>
                <p:spPr>
                  <a:xfrm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Łącznik prostoliniowy 16"/>
                  <p:cNvCxnSpPr/>
                  <p:nvPr/>
                </p:nvCxnSpPr>
                <p:spPr>
                  <a:xfrm rot="5400000"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57" name="pole tekstowe 56"/>
            <p:cNvSpPr txBox="1"/>
            <p:nvPr/>
          </p:nvSpPr>
          <p:spPr>
            <a:xfrm>
              <a:off x="6300192" y="3645024"/>
              <a:ext cx="70243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100" b="1" dirty="0" smtClean="0"/>
                <a:t>Photo 8</a:t>
              </a:r>
              <a:endParaRPr lang="pl-PL" sz="1100" b="1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most troublesome forms 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Self-Heating Working Group, Commission III, ICCP</a:t>
            </a:r>
            <a:endParaRPr lang="en-GB"/>
          </a:p>
        </p:txBody>
      </p:sp>
      <p:grpSp>
        <p:nvGrpSpPr>
          <p:cNvPr id="12" name="Grupa 11"/>
          <p:cNvGrpSpPr/>
          <p:nvPr/>
        </p:nvGrpSpPr>
        <p:grpSpPr>
          <a:xfrm>
            <a:off x="0" y="1183158"/>
            <a:ext cx="2880000" cy="2281846"/>
            <a:chOff x="0" y="1183158"/>
            <a:chExt cx="2880000" cy="2281846"/>
          </a:xfrm>
        </p:grpSpPr>
        <p:grpSp>
          <p:nvGrpSpPr>
            <p:cNvPr id="10" name="Grupa 9"/>
            <p:cNvGrpSpPr>
              <a:grpSpLocks noChangeAspect="1"/>
            </p:cNvGrpSpPr>
            <p:nvPr/>
          </p:nvGrpSpPr>
          <p:grpSpPr>
            <a:xfrm>
              <a:off x="0" y="1183158"/>
              <a:ext cx="2880000" cy="2281846"/>
              <a:chOff x="972000" y="872716"/>
              <a:chExt cx="7200000" cy="5704615"/>
            </a:xfrm>
          </p:grpSpPr>
          <p:pic>
            <p:nvPicPr>
              <p:cNvPr id="6" name="Obraz 5" descr="CH17_0014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72000" y="872716"/>
                <a:ext cx="7200000" cy="5704615"/>
              </a:xfrm>
              <a:prstGeom prst="rect">
                <a:avLst/>
              </a:prstGeom>
            </p:spPr>
          </p:pic>
          <p:sp>
            <p:nvSpPr>
              <p:cNvPr id="7" name="Prostokąt 6"/>
              <p:cNvSpPr/>
              <p:nvPr/>
            </p:nvSpPr>
            <p:spPr>
              <a:xfrm>
                <a:off x="4824028" y="3032956"/>
                <a:ext cx="252000" cy="252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8" name="Łącznik prostoliniowy 15"/>
              <p:cNvCxnSpPr/>
              <p:nvPr/>
            </p:nvCxnSpPr>
            <p:spPr>
              <a:xfrm>
                <a:off x="4824028" y="3158956"/>
                <a:ext cx="25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Łącznik prostoliniowy 16"/>
              <p:cNvCxnSpPr/>
              <p:nvPr/>
            </p:nvCxnSpPr>
            <p:spPr>
              <a:xfrm rot="5400000">
                <a:off x="4824028" y="3158956"/>
                <a:ext cx="25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pole tekstowe 10"/>
            <p:cNvSpPr txBox="1"/>
            <p:nvPr/>
          </p:nvSpPr>
          <p:spPr>
            <a:xfrm>
              <a:off x="53140" y="1232756"/>
              <a:ext cx="78098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100" b="1" dirty="0" smtClean="0"/>
                <a:t>Photo 11</a:t>
              </a:r>
              <a:endParaRPr lang="pl-PL" sz="1100" b="1" dirty="0"/>
            </a:p>
          </p:txBody>
        </p:sp>
      </p:grpSp>
      <p:grpSp>
        <p:nvGrpSpPr>
          <p:cNvPr id="22" name="Grupa 21"/>
          <p:cNvGrpSpPr>
            <a:grpSpLocks noChangeAspect="1"/>
          </p:cNvGrpSpPr>
          <p:nvPr/>
        </p:nvGrpSpPr>
        <p:grpSpPr>
          <a:xfrm>
            <a:off x="3114252" y="1183158"/>
            <a:ext cx="2880000" cy="2281846"/>
            <a:chOff x="972000" y="908720"/>
            <a:chExt cx="7200000" cy="5704615"/>
          </a:xfrm>
        </p:grpSpPr>
        <p:pic>
          <p:nvPicPr>
            <p:cNvPr id="23" name="Obraz 22" descr="CH17_000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2000" y="908720"/>
              <a:ext cx="7200000" cy="5704615"/>
            </a:xfrm>
            <a:prstGeom prst="rect">
              <a:avLst/>
            </a:prstGeom>
          </p:spPr>
        </p:pic>
        <p:grpSp>
          <p:nvGrpSpPr>
            <p:cNvPr id="24" name="Grupa 6"/>
            <p:cNvGrpSpPr/>
            <p:nvPr/>
          </p:nvGrpSpPr>
          <p:grpSpPr>
            <a:xfrm>
              <a:off x="4463988" y="5373216"/>
              <a:ext cx="252000" cy="252000"/>
              <a:chOff x="4608032" y="4565817"/>
              <a:chExt cx="252000" cy="252000"/>
            </a:xfrm>
          </p:grpSpPr>
          <p:sp>
            <p:nvSpPr>
              <p:cNvPr id="25" name="Prostokąt 24"/>
              <p:cNvSpPr/>
              <p:nvPr/>
            </p:nvSpPr>
            <p:spPr>
              <a:xfrm>
                <a:off x="4608032" y="4565817"/>
                <a:ext cx="252000" cy="252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26" name="Grupa 13"/>
              <p:cNvGrpSpPr/>
              <p:nvPr/>
            </p:nvGrpSpPr>
            <p:grpSpPr>
              <a:xfrm>
                <a:off x="4608032" y="4565817"/>
                <a:ext cx="252000" cy="252000"/>
                <a:chOff x="4599541" y="4565817"/>
                <a:chExt cx="252000" cy="252000"/>
              </a:xfrm>
            </p:grpSpPr>
            <p:cxnSp>
              <p:nvCxnSpPr>
                <p:cNvPr id="27" name="Łącznik prostoliniowy 15"/>
                <p:cNvCxnSpPr/>
                <p:nvPr/>
              </p:nvCxnSpPr>
              <p:spPr>
                <a:xfrm>
                  <a:off x="4599541" y="4691817"/>
                  <a:ext cx="252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Łącznik prostoliniowy 16"/>
                <p:cNvCxnSpPr/>
                <p:nvPr/>
              </p:nvCxnSpPr>
              <p:spPr>
                <a:xfrm rot="5400000">
                  <a:off x="4599541" y="4691817"/>
                  <a:ext cx="252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9" name="pole tekstowe 28"/>
          <p:cNvSpPr txBox="1"/>
          <p:nvPr/>
        </p:nvSpPr>
        <p:spPr>
          <a:xfrm>
            <a:off x="3095836" y="1232756"/>
            <a:ext cx="78098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100" b="1" dirty="0" smtClean="0"/>
              <a:t>Photo 14</a:t>
            </a:r>
            <a:endParaRPr lang="pl-PL" sz="1100" b="1" dirty="0"/>
          </a:p>
        </p:txBody>
      </p:sp>
      <p:grpSp>
        <p:nvGrpSpPr>
          <p:cNvPr id="38" name="Grupa 37"/>
          <p:cNvGrpSpPr/>
          <p:nvPr/>
        </p:nvGrpSpPr>
        <p:grpSpPr>
          <a:xfrm>
            <a:off x="6228504" y="1183158"/>
            <a:ext cx="2880000" cy="2281846"/>
            <a:chOff x="6048164" y="1196752"/>
            <a:chExt cx="2880000" cy="2281846"/>
          </a:xfrm>
        </p:grpSpPr>
        <p:grpSp>
          <p:nvGrpSpPr>
            <p:cNvPr id="30" name="Grupa 29"/>
            <p:cNvGrpSpPr>
              <a:grpSpLocks noChangeAspect="1"/>
            </p:cNvGrpSpPr>
            <p:nvPr/>
          </p:nvGrpSpPr>
          <p:grpSpPr>
            <a:xfrm>
              <a:off x="6048164" y="1196752"/>
              <a:ext cx="2880000" cy="2281846"/>
              <a:chOff x="972000" y="944724"/>
              <a:chExt cx="7200000" cy="5704615"/>
            </a:xfrm>
          </p:grpSpPr>
          <p:pic>
            <p:nvPicPr>
              <p:cNvPr id="31" name="Obraz 30" descr="CH17_0006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72000" y="944724"/>
                <a:ext cx="7200000" cy="5704615"/>
              </a:xfrm>
              <a:prstGeom prst="rect">
                <a:avLst/>
              </a:prstGeom>
            </p:spPr>
          </p:pic>
          <p:grpSp>
            <p:nvGrpSpPr>
              <p:cNvPr id="32" name="Grupa 6"/>
              <p:cNvGrpSpPr/>
              <p:nvPr/>
            </p:nvGrpSpPr>
            <p:grpSpPr>
              <a:xfrm>
                <a:off x="4031940" y="3933056"/>
                <a:ext cx="252000" cy="252000"/>
                <a:chOff x="4608032" y="4565817"/>
                <a:chExt cx="252000" cy="252000"/>
              </a:xfrm>
            </p:grpSpPr>
            <p:sp>
              <p:nvSpPr>
                <p:cNvPr id="33" name="Prostokąt 32"/>
                <p:cNvSpPr/>
                <p:nvPr/>
              </p:nvSpPr>
              <p:spPr>
                <a:xfrm>
                  <a:off x="4608032" y="4565817"/>
                  <a:ext cx="252000" cy="2520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34" name="Grupa 13"/>
                <p:cNvGrpSpPr/>
                <p:nvPr/>
              </p:nvGrpSpPr>
              <p:grpSpPr>
                <a:xfrm>
                  <a:off x="4608032" y="4565817"/>
                  <a:ext cx="252000" cy="252000"/>
                  <a:chOff x="4599541" y="4565817"/>
                  <a:chExt cx="252000" cy="252000"/>
                </a:xfrm>
              </p:grpSpPr>
              <p:cxnSp>
                <p:nvCxnSpPr>
                  <p:cNvPr id="35" name="Łącznik prostoliniowy 15"/>
                  <p:cNvCxnSpPr/>
                  <p:nvPr/>
                </p:nvCxnSpPr>
                <p:spPr>
                  <a:xfrm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Łącznik prostoliniowy 16"/>
                  <p:cNvCxnSpPr/>
                  <p:nvPr/>
                </p:nvCxnSpPr>
                <p:spPr>
                  <a:xfrm rot="5400000"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37" name="pole tekstowe 36"/>
            <p:cNvSpPr txBox="1"/>
            <p:nvPr/>
          </p:nvSpPr>
          <p:spPr>
            <a:xfrm>
              <a:off x="6120172" y="1232756"/>
              <a:ext cx="78098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100" b="1" dirty="0" smtClean="0"/>
                <a:t>Photo 15</a:t>
              </a:r>
              <a:endParaRPr lang="pl-PL" sz="1100" b="1" dirty="0"/>
            </a:p>
          </p:txBody>
        </p:sp>
      </p:grpSp>
      <p:grpSp>
        <p:nvGrpSpPr>
          <p:cNvPr id="48" name="Grupa 47"/>
          <p:cNvGrpSpPr/>
          <p:nvPr/>
        </p:nvGrpSpPr>
        <p:grpSpPr>
          <a:xfrm>
            <a:off x="0" y="3609020"/>
            <a:ext cx="2880000" cy="2281846"/>
            <a:chOff x="0" y="3609020"/>
            <a:chExt cx="2880000" cy="2281846"/>
          </a:xfrm>
        </p:grpSpPr>
        <p:grpSp>
          <p:nvGrpSpPr>
            <p:cNvPr id="46" name="Grupa 45"/>
            <p:cNvGrpSpPr>
              <a:grpSpLocks noChangeAspect="1"/>
            </p:cNvGrpSpPr>
            <p:nvPr/>
          </p:nvGrpSpPr>
          <p:grpSpPr>
            <a:xfrm>
              <a:off x="0" y="3609020"/>
              <a:ext cx="2880000" cy="2281846"/>
              <a:chOff x="972000" y="872716"/>
              <a:chExt cx="7200000" cy="5704615"/>
            </a:xfrm>
          </p:grpSpPr>
          <p:pic>
            <p:nvPicPr>
              <p:cNvPr id="40" name="Obraz 39" descr="M14_0014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72000" y="872716"/>
                <a:ext cx="7200000" cy="5704615"/>
              </a:xfrm>
              <a:prstGeom prst="rect">
                <a:avLst/>
              </a:prstGeom>
            </p:spPr>
          </p:pic>
          <p:grpSp>
            <p:nvGrpSpPr>
              <p:cNvPr id="41" name="Grupa 6"/>
              <p:cNvGrpSpPr/>
              <p:nvPr/>
            </p:nvGrpSpPr>
            <p:grpSpPr>
              <a:xfrm>
                <a:off x="6012160" y="5769288"/>
                <a:ext cx="252000" cy="252000"/>
                <a:chOff x="4608032" y="4565817"/>
                <a:chExt cx="252000" cy="252000"/>
              </a:xfrm>
            </p:grpSpPr>
            <p:sp>
              <p:nvSpPr>
                <p:cNvPr id="42" name="Prostokąt 41"/>
                <p:cNvSpPr/>
                <p:nvPr/>
              </p:nvSpPr>
              <p:spPr>
                <a:xfrm>
                  <a:off x="4608032" y="4565817"/>
                  <a:ext cx="252000" cy="252000"/>
                </a:xfrm>
                <a:prstGeom prst="rect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43" name="Grupa 13"/>
                <p:cNvGrpSpPr/>
                <p:nvPr/>
              </p:nvGrpSpPr>
              <p:grpSpPr>
                <a:xfrm>
                  <a:off x="4608032" y="4565817"/>
                  <a:ext cx="252000" cy="252000"/>
                  <a:chOff x="4599541" y="4565817"/>
                  <a:chExt cx="252000" cy="252000"/>
                </a:xfrm>
              </p:grpSpPr>
              <p:cxnSp>
                <p:nvCxnSpPr>
                  <p:cNvPr id="44" name="Łącznik prostoliniowy 15"/>
                  <p:cNvCxnSpPr/>
                  <p:nvPr/>
                </p:nvCxnSpPr>
                <p:spPr>
                  <a:xfrm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Łącznik prostoliniowy 16"/>
                  <p:cNvCxnSpPr/>
                  <p:nvPr/>
                </p:nvCxnSpPr>
                <p:spPr>
                  <a:xfrm rot="5400000"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7" name="pole tekstowe 46"/>
            <p:cNvSpPr txBox="1"/>
            <p:nvPr/>
          </p:nvSpPr>
          <p:spPr>
            <a:xfrm>
              <a:off x="46601" y="3635442"/>
              <a:ext cx="78098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100" b="1" dirty="0" smtClean="0"/>
                <a:t>Photo 17</a:t>
              </a:r>
              <a:endParaRPr lang="pl-PL" sz="1100" b="1" dirty="0"/>
            </a:p>
          </p:txBody>
        </p:sp>
      </p:grpSp>
      <p:grpSp>
        <p:nvGrpSpPr>
          <p:cNvPr id="57" name="Grupa 56"/>
          <p:cNvGrpSpPr/>
          <p:nvPr/>
        </p:nvGrpSpPr>
        <p:grpSpPr>
          <a:xfrm>
            <a:off x="3167844" y="3609020"/>
            <a:ext cx="2880000" cy="2281846"/>
            <a:chOff x="3167844" y="3609020"/>
            <a:chExt cx="2880000" cy="2281846"/>
          </a:xfrm>
        </p:grpSpPr>
        <p:grpSp>
          <p:nvGrpSpPr>
            <p:cNvPr id="49" name="Grupa 48"/>
            <p:cNvGrpSpPr>
              <a:grpSpLocks noChangeAspect="1"/>
            </p:cNvGrpSpPr>
            <p:nvPr/>
          </p:nvGrpSpPr>
          <p:grpSpPr>
            <a:xfrm>
              <a:off x="3167844" y="3609020"/>
              <a:ext cx="2880000" cy="2281846"/>
              <a:chOff x="972000" y="908720"/>
              <a:chExt cx="7200000" cy="5704615"/>
            </a:xfrm>
          </p:grpSpPr>
          <p:pic>
            <p:nvPicPr>
              <p:cNvPr id="50" name="Obraz 49" descr="M14_0014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72000" y="908720"/>
                <a:ext cx="7200000" cy="5704615"/>
              </a:xfrm>
              <a:prstGeom prst="rect">
                <a:avLst/>
              </a:prstGeom>
            </p:spPr>
          </p:pic>
          <p:grpSp>
            <p:nvGrpSpPr>
              <p:cNvPr id="51" name="Grupa 6"/>
              <p:cNvGrpSpPr/>
              <p:nvPr/>
            </p:nvGrpSpPr>
            <p:grpSpPr>
              <a:xfrm>
                <a:off x="4175956" y="3609020"/>
                <a:ext cx="252000" cy="252000"/>
                <a:chOff x="4608032" y="4565817"/>
                <a:chExt cx="252000" cy="252000"/>
              </a:xfrm>
            </p:grpSpPr>
            <p:sp>
              <p:nvSpPr>
                <p:cNvPr id="52" name="Prostokąt 51"/>
                <p:cNvSpPr/>
                <p:nvPr/>
              </p:nvSpPr>
              <p:spPr>
                <a:xfrm>
                  <a:off x="4608032" y="4565817"/>
                  <a:ext cx="252000" cy="2520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53" name="Grupa 13"/>
                <p:cNvGrpSpPr/>
                <p:nvPr/>
              </p:nvGrpSpPr>
              <p:grpSpPr>
                <a:xfrm>
                  <a:off x="4608032" y="4565817"/>
                  <a:ext cx="252000" cy="252000"/>
                  <a:chOff x="4599541" y="4565817"/>
                  <a:chExt cx="252000" cy="252000"/>
                </a:xfrm>
              </p:grpSpPr>
              <p:cxnSp>
                <p:nvCxnSpPr>
                  <p:cNvPr id="54" name="Łącznik prostoliniowy 15"/>
                  <p:cNvCxnSpPr/>
                  <p:nvPr/>
                </p:nvCxnSpPr>
                <p:spPr>
                  <a:xfrm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Łącznik prostoliniowy 16"/>
                  <p:cNvCxnSpPr/>
                  <p:nvPr/>
                </p:nvCxnSpPr>
                <p:spPr>
                  <a:xfrm rot="5400000"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56" name="pole tekstowe 55"/>
            <p:cNvSpPr txBox="1"/>
            <p:nvPr/>
          </p:nvSpPr>
          <p:spPr>
            <a:xfrm>
              <a:off x="3203848" y="3645024"/>
              <a:ext cx="78098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100" b="1" dirty="0" smtClean="0"/>
                <a:t>Photo 18</a:t>
              </a:r>
              <a:endParaRPr lang="pl-PL" sz="1100" b="1" dirty="0"/>
            </a:p>
          </p:txBody>
        </p:sp>
      </p:grpSp>
      <p:grpSp>
        <p:nvGrpSpPr>
          <p:cNvPr id="66" name="Grupa 65"/>
          <p:cNvGrpSpPr/>
          <p:nvPr/>
        </p:nvGrpSpPr>
        <p:grpSpPr>
          <a:xfrm>
            <a:off x="6264000" y="3609020"/>
            <a:ext cx="2880000" cy="2281846"/>
            <a:chOff x="6264000" y="3609020"/>
            <a:chExt cx="2880000" cy="2281846"/>
          </a:xfrm>
        </p:grpSpPr>
        <p:grpSp>
          <p:nvGrpSpPr>
            <p:cNvPr id="58" name="Grupa 57"/>
            <p:cNvGrpSpPr>
              <a:grpSpLocks noChangeAspect="1"/>
            </p:cNvGrpSpPr>
            <p:nvPr/>
          </p:nvGrpSpPr>
          <p:grpSpPr>
            <a:xfrm>
              <a:off x="6264000" y="3609020"/>
              <a:ext cx="2880000" cy="2281846"/>
              <a:chOff x="972000" y="908720"/>
              <a:chExt cx="7200000" cy="5704615"/>
            </a:xfrm>
          </p:grpSpPr>
          <p:pic>
            <p:nvPicPr>
              <p:cNvPr id="59" name="Obraz 58" descr="1_0014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72000" y="908720"/>
                <a:ext cx="7200000" cy="5704615"/>
              </a:xfrm>
              <a:prstGeom prst="rect">
                <a:avLst/>
              </a:prstGeom>
            </p:spPr>
          </p:pic>
          <p:grpSp>
            <p:nvGrpSpPr>
              <p:cNvPr id="60" name="Grupa 6"/>
              <p:cNvGrpSpPr/>
              <p:nvPr/>
            </p:nvGrpSpPr>
            <p:grpSpPr>
              <a:xfrm>
                <a:off x="6084168" y="2600908"/>
                <a:ext cx="252000" cy="252000"/>
                <a:chOff x="4608032" y="4565817"/>
                <a:chExt cx="252000" cy="252000"/>
              </a:xfrm>
            </p:grpSpPr>
            <p:sp>
              <p:nvSpPr>
                <p:cNvPr id="61" name="Prostokąt 60"/>
                <p:cNvSpPr/>
                <p:nvPr/>
              </p:nvSpPr>
              <p:spPr>
                <a:xfrm>
                  <a:off x="4608032" y="4565817"/>
                  <a:ext cx="252000" cy="252000"/>
                </a:xfrm>
                <a:prstGeom prst="rect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62" name="Grupa 13"/>
                <p:cNvGrpSpPr/>
                <p:nvPr/>
              </p:nvGrpSpPr>
              <p:grpSpPr>
                <a:xfrm>
                  <a:off x="4608032" y="4565817"/>
                  <a:ext cx="252000" cy="252000"/>
                  <a:chOff x="4599541" y="4565817"/>
                  <a:chExt cx="252000" cy="252000"/>
                </a:xfrm>
              </p:grpSpPr>
              <p:cxnSp>
                <p:nvCxnSpPr>
                  <p:cNvPr id="63" name="Łącznik prostoliniowy 15"/>
                  <p:cNvCxnSpPr/>
                  <p:nvPr/>
                </p:nvCxnSpPr>
                <p:spPr>
                  <a:xfrm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Łącznik prostoliniowy 16"/>
                  <p:cNvCxnSpPr/>
                  <p:nvPr/>
                </p:nvCxnSpPr>
                <p:spPr>
                  <a:xfrm rot="5400000"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65" name="pole tekstowe 64"/>
            <p:cNvSpPr txBox="1"/>
            <p:nvPr/>
          </p:nvSpPr>
          <p:spPr>
            <a:xfrm>
              <a:off x="6336196" y="3681028"/>
              <a:ext cx="78098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100" b="1" dirty="0" smtClean="0"/>
                <a:t>Photo 23</a:t>
              </a:r>
              <a:endParaRPr lang="pl-PL" sz="1100" b="1" dirty="0"/>
            </a:p>
          </p:txBody>
        </p:sp>
      </p:grp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most troublesome forms 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Self-Heating Working Group, Commission III, ICCP</a:t>
            </a:r>
            <a:endParaRPr lang="en-GB"/>
          </a:p>
        </p:txBody>
      </p:sp>
      <p:grpSp>
        <p:nvGrpSpPr>
          <p:cNvPr id="5" name="Grupa 4"/>
          <p:cNvGrpSpPr>
            <a:grpSpLocks noChangeAspect="1"/>
          </p:cNvGrpSpPr>
          <p:nvPr/>
        </p:nvGrpSpPr>
        <p:grpSpPr>
          <a:xfrm>
            <a:off x="0" y="1327174"/>
            <a:ext cx="2880000" cy="2281846"/>
            <a:chOff x="972000" y="944724"/>
            <a:chExt cx="7200000" cy="5704615"/>
          </a:xfrm>
        </p:grpSpPr>
        <p:pic>
          <p:nvPicPr>
            <p:cNvPr id="6" name="Obraz 5" descr="1_000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2000" y="944724"/>
              <a:ext cx="7200000" cy="5704615"/>
            </a:xfrm>
            <a:prstGeom prst="rect">
              <a:avLst/>
            </a:prstGeom>
          </p:spPr>
        </p:pic>
        <p:grpSp>
          <p:nvGrpSpPr>
            <p:cNvPr id="7" name="Grupa 6"/>
            <p:cNvGrpSpPr/>
            <p:nvPr/>
          </p:nvGrpSpPr>
          <p:grpSpPr>
            <a:xfrm>
              <a:off x="4211960" y="3140968"/>
              <a:ext cx="252000" cy="252000"/>
              <a:chOff x="4608032" y="4565817"/>
              <a:chExt cx="252000" cy="252000"/>
            </a:xfrm>
          </p:grpSpPr>
          <p:sp>
            <p:nvSpPr>
              <p:cNvPr id="8" name="Prostokąt 7"/>
              <p:cNvSpPr/>
              <p:nvPr/>
            </p:nvSpPr>
            <p:spPr>
              <a:xfrm>
                <a:off x="4608032" y="4565817"/>
                <a:ext cx="252000" cy="252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9" name="Grupa 13"/>
              <p:cNvGrpSpPr/>
              <p:nvPr/>
            </p:nvGrpSpPr>
            <p:grpSpPr>
              <a:xfrm>
                <a:off x="4608032" y="4565817"/>
                <a:ext cx="252000" cy="252000"/>
                <a:chOff x="4599541" y="4565817"/>
                <a:chExt cx="252000" cy="252000"/>
              </a:xfrm>
            </p:grpSpPr>
            <p:cxnSp>
              <p:nvCxnSpPr>
                <p:cNvPr id="10" name="Łącznik prostoliniowy 15"/>
                <p:cNvCxnSpPr/>
                <p:nvPr/>
              </p:nvCxnSpPr>
              <p:spPr>
                <a:xfrm>
                  <a:off x="4599541" y="4691817"/>
                  <a:ext cx="252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Łącznik prostoliniowy 16"/>
                <p:cNvCxnSpPr/>
                <p:nvPr/>
              </p:nvCxnSpPr>
              <p:spPr>
                <a:xfrm rot="5400000">
                  <a:off x="4599541" y="4691817"/>
                  <a:ext cx="252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2" name="pole tekstowe 11"/>
          <p:cNvSpPr txBox="1"/>
          <p:nvPr/>
        </p:nvSpPr>
        <p:spPr>
          <a:xfrm>
            <a:off x="46601" y="1295182"/>
            <a:ext cx="78098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100" b="1" dirty="0" smtClean="0"/>
              <a:t>Photo 24</a:t>
            </a:r>
            <a:endParaRPr lang="pl-PL" sz="1100" b="1" dirty="0"/>
          </a:p>
        </p:txBody>
      </p:sp>
      <p:grpSp>
        <p:nvGrpSpPr>
          <p:cNvPr id="21" name="Grupa 20"/>
          <p:cNvGrpSpPr/>
          <p:nvPr/>
        </p:nvGrpSpPr>
        <p:grpSpPr>
          <a:xfrm>
            <a:off x="3132094" y="1327174"/>
            <a:ext cx="2880000" cy="2281846"/>
            <a:chOff x="2987824" y="1268760"/>
            <a:chExt cx="2880000" cy="2281846"/>
          </a:xfrm>
        </p:grpSpPr>
        <p:grpSp>
          <p:nvGrpSpPr>
            <p:cNvPr id="19" name="Grupa 18"/>
            <p:cNvGrpSpPr>
              <a:grpSpLocks noChangeAspect="1"/>
            </p:cNvGrpSpPr>
            <p:nvPr/>
          </p:nvGrpSpPr>
          <p:grpSpPr>
            <a:xfrm>
              <a:off x="2987824" y="1268760"/>
              <a:ext cx="2880000" cy="2281846"/>
              <a:chOff x="935596" y="944724"/>
              <a:chExt cx="7200000" cy="5704615"/>
            </a:xfrm>
          </p:grpSpPr>
          <p:pic>
            <p:nvPicPr>
              <p:cNvPr id="13" name="Obraz 12" descr="1_0006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35596" y="944724"/>
                <a:ext cx="7200000" cy="5704615"/>
              </a:xfrm>
              <a:prstGeom prst="rect">
                <a:avLst/>
              </a:prstGeom>
            </p:spPr>
          </p:pic>
          <p:grpSp>
            <p:nvGrpSpPr>
              <p:cNvPr id="14" name="Grupa 13"/>
              <p:cNvGrpSpPr/>
              <p:nvPr/>
            </p:nvGrpSpPr>
            <p:grpSpPr>
              <a:xfrm>
                <a:off x="2447364" y="3825044"/>
                <a:ext cx="252000" cy="252000"/>
                <a:chOff x="4608032" y="4565817"/>
                <a:chExt cx="252000" cy="252000"/>
              </a:xfrm>
            </p:grpSpPr>
            <p:sp>
              <p:nvSpPr>
                <p:cNvPr id="15" name="Prostokąt 14"/>
                <p:cNvSpPr/>
                <p:nvPr/>
              </p:nvSpPr>
              <p:spPr>
                <a:xfrm>
                  <a:off x="4608032" y="4565817"/>
                  <a:ext cx="252000" cy="2520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16" name="Grupa 13"/>
                <p:cNvGrpSpPr/>
                <p:nvPr/>
              </p:nvGrpSpPr>
              <p:grpSpPr>
                <a:xfrm>
                  <a:off x="4608032" y="4565817"/>
                  <a:ext cx="252000" cy="252000"/>
                  <a:chOff x="4599541" y="4565817"/>
                  <a:chExt cx="252000" cy="252000"/>
                </a:xfrm>
              </p:grpSpPr>
              <p:cxnSp>
                <p:nvCxnSpPr>
                  <p:cNvPr id="17" name="Łącznik prostoliniowy 15"/>
                  <p:cNvCxnSpPr/>
                  <p:nvPr/>
                </p:nvCxnSpPr>
                <p:spPr>
                  <a:xfrm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Łącznik prostoliniowy 16"/>
                  <p:cNvCxnSpPr/>
                  <p:nvPr/>
                </p:nvCxnSpPr>
                <p:spPr>
                  <a:xfrm rot="5400000"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0" name="pole tekstowe 19"/>
            <p:cNvSpPr txBox="1"/>
            <p:nvPr/>
          </p:nvSpPr>
          <p:spPr>
            <a:xfrm>
              <a:off x="3059832" y="1304764"/>
              <a:ext cx="78098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100" b="1" dirty="0" smtClean="0"/>
                <a:t>Photo 25</a:t>
              </a:r>
              <a:endParaRPr lang="pl-PL" sz="1100" b="1" dirty="0"/>
            </a:p>
          </p:txBody>
        </p:sp>
      </p:grpSp>
      <p:grpSp>
        <p:nvGrpSpPr>
          <p:cNvPr id="30" name="Grupa 29"/>
          <p:cNvGrpSpPr/>
          <p:nvPr/>
        </p:nvGrpSpPr>
        <p:grpSpPr>
          <a:xfrm>
            <a:off x="6264188" y="1327174"/>
            <a:ext cx="2880000" cy="2281846"/>
            <a:chOff x="6264188" y="1304764"/>
            <a:chExt cx="2880000" cy="2281846"/>
          </a:xfrm>
        </p:grpSpPr>
        <p:grpSp>
          <p:nvGrpSpPr>
            <p:cNvPr id="22" name="Grupa 21"/>
            <p:cNvGrpSpPr>
              <a:grpSpLocks noChangeAspect="1"/>
            </p:cNvGrpSpPr>
            <p:nvPr/>
          </p:nvGrpSpPr>
          <p:grpSpPr>
            <a:xfrm>
              <a:off x="6264188" y="1304764"/>
              <a:ext cx="2880000" cy="2281846"/>
              <a:chOff x="972000" y="944724"/>
              <a:chExt cx="7200000" cy="5704615"/>
            </a:xfrm>
          </p:grpSpPr>
          <p:pic>
            <p:nvPicPr>
              <p:cNvPr id="23" name="Obraz 22" descr="1_0006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72000" y="944724"/>
                <a:ext cx="7200000" cy="5704615"/>
              </a:xfrm>
              <a:prstGeom prst="rect">
                <a:avLst/>
              </a:prstGeom>
            </p:spPr>
          </p:pic>
          <p:grpSp>
            <p:nvGrpSpPr>
              <p:cNvPr id="24" name="Grupa 6"/>
              <p:cNvGrpSpPr/>
              <p:nvPr/>
            </p:nvGrpSpPr>
            <p:grpSpPr>
              <a:xfrm>
                <a:off x="6012160" y="4293096"/>
                <a:ext cx="252000" cy="252000"/>
                <a:chOff x="4608032" y="4565817"/>
                <a:chExt cx="252000" cy="252000"/>
              </a:xfrm>
            </p:grpSpPr>
            <p:sp>
              <p:nvSpPr>
                <p:cNvPr id="25" name="Prostokąt 24"/>
                <p:cNvSpPr/>
                <p:nvPr/>
              </p:nvSpPr>
              <p:spPr>
                <a:xfrm>
                  <a:off x="4608032" y="4565817"/>
                  <a:ext cx="252000" cy="252000"/>
                </a:xfrm>
                <a:prstGeom prst="rect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26" name="Grupa 13"/>
                <p:cNvGrpSpPr/>
                <p:nvPr/>
              </p:nvGrpSpPr>
              <p:grpSpPr>
                <a:xfrm>
                  <a:off x="4608032" y="4565817"/>
                  <a:ext cx="252000" cy="252000"/>
                  <a:chOff x="4599541" y="4565817"/>
                  <a:chExt cx="252000" cy="252000"/>
                </a:xfrm>
              </p:grpSpPr>
              <p:cxnSp>
                <p:nvCxnSpPr>
                  <p:cNvPr id="27" name="Łącznik prostoliniowy 15"/>
                  <p:cNvCxnSpPr/>
                  <p:nvPr/>
                </p:nvCxnSpPr>
                <p:spPr>
                  <a:xfrm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Łącznik prostoliniowy 16"/>
                  <p:cNvCxnSpPr/>
                  <p:nvPr/>
                </p:nvCxnSpPr>
                <p:spPr>
                  <a:xfrm rot="5400000">
                    <a:off x="4599541" y="4691817"/>
                    <a:ext cx="252000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9" name="pole tekstowe 28"/>
            <p:cNvSpPr txBox="1"/>
            <p:nvPr/>
          </p:nvSpPr>
          <p:spPr>
            <a:xfrm>
              <a:off x="6336196" y="1340768"/>
              <a:ext cx="78098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100" b="1" dirty="0" smtClean="0"/>
                <a:t>Photo 26</a:t>
              </a:r>
              <a:endParaRPr lang="pl-PL" sz="1100" b="1" dirty="0"/>
            </a:p>
          </p:txBody>
        </p:sp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Comments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participants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classification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should be shortened in final phase.</a:t>
            </a:r>
            <a:endParaRPr lang="pl-PL" sz="2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level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6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more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than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one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option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should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be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given</a:t>
            </a:r>
            <a:endParaRPr lang="pl-PL" sz="2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</a:t>
            </a:r>
            <a:r>
              <a:rPr lang="en-GB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 replace ‘porous’ with ‘non-massive’ in order to comprise fractures and dispersed material too. </a:t>
            </a:r>
            <a:endParaRPr lang="pl-PL" sz="2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</a:t>
            </a:r>
            <a:r>
              <a:rPr lang="en-GB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 define exactly what we classify: if the particles used in the first column, LEVEL 1 and also in DESCRIPTION or structure of an organic or carbonaceous material on the defined area or at the point, which is determined in analysis.</a:t>
            </a:r>
            <a:endParaRPr lang="pl-PL" sz="2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pl-PL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Self-Heating Working Group, Commission III, ICCP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Comments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participants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00"/>
              </a:buClr>
              <a:buNone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What is the boundary between the types of "altered organic matter" and "char / coke" (the newly formed organic matter) in the case of un-caking or weakly caking coals. </a:t>
            </a:r>
          </a:p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In the case of "altered particles?  Organic-carbonaceous mass "I propose to distinguish: </a:t>
            </a:r>
          </a:p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 weak alteration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macerals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(vitrinite,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liptinite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and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inertinite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 with altered optical properties and is preserved texture and morphology; </a:t>
            </a:r>
          </a:p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ii) strong alteration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macerals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with altered optical properties and to some extent still distinguishable morphology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macerals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and other structures after degassing with modified optical properties, improved reflectivity. </a:t>
            </a:r>
          </a:p>
          <a:p>
            <a:pPr>
              <a:buNone/>
            </a:pPr>
            <a:endParaRPr lang="pl-PL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Self-Heating Working Group, Commission III, ICCP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aim of the </a:t>
            </a:r>
            <a:r>
              <a:rPr lang="de-DE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Self-heating 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Working Group: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 gather examples of various forms of transformation of organic matter in coal and coal wastes of various rank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 establish a classification of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transformed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organic particles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(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weathered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and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thermally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altered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 coal wastes that will reflect the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complex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conditions in the waste dumps.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808288" y="6416675"/>
            <a:ext cx="338455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Self-Heating Working Group, Commission III, ICCP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Comments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participants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classification 3.Types altered organic (carbon material), I think it would be possible to change the types of "newly created particles - Organic-carbon materials," according to the proportion of products in the alteration: </a:t>
            </a:r>
            <a:endParaRPr lang="pl-PL" sz="2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char </a:t>
            </a:r>
            <a:r>
              <a:rPr lang="en-GB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char</a:t>
            </a: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pl-PL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coke </a:t>
            </a:r>
            <a:r>
              <a:rPr lang="en-GB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coke</a:t>
            </a: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pl-PL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bitumens</a:t>
            </a:r>
            <a:endParaRPr lang="pl-PL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pyrolytic</a:t>
            </a: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carbon</a:t>
            </a:r>
            <a:endParaRPr lang="pl-PL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graphite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pl-PL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Self-Heating Working Group, Commission III, ICCP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Comments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participants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A"/>
            </a:pPr>
            <a:r>
              <a:rPr lang="en-US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Bitumens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in the proposed classification includes only hydrocarbons by yellow fluorescence (</a:t>
            </a:r>
            <a:r>
              <a:rPr lang="en-US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Alpern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et al. 1992).  When studying samples from self-heating processes in coal seams and in coal wastes in the </a:t>
            </a:r>
            <a:r>
              <a:rPr lang="en-US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Intrasudetic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Basin, and in  the Upper Silesian Basin, but also in lignite deposits I  identified a massive formations of pitchy - tarry nature.  (</a:t>
            </a:r>
            <a:r>
              <a:rPr lang="en-US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Microphotos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i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shall send it later).  When classifying bitumen would be appropriate to include bitumen with increased reflectivity and no fluorescence according to the classification </a:t>
            </a:r>
            <a:r>
              <a:rPr lang="en-US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H.Jacob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(1993) </a:t>
            </a:r>
            <a:r>
              <a:rPr lang="en-US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[</a:t>
            </a:r>
            <a:r>
              <a:rPr lang="en-US" sz="20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H.Jacob</a:t>
            </a:r>
            <a:r>
              <a:rPr lang="en-US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: Nomenclature, Classification, Characterization  and  </a:t>
            </a:r>
            <a:r>
              <a:rPr lang="en-US" sz="20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Genezis</a:t>
            </a:r>
            <a:r>
              <a:rPr lang="en-US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 of  Natural Solid Bitumen (</a:t>
            </a:r>
            <a:r>
              <a:rPr lang="en-US" sz="20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Migrabitumen</a:t>
            </a:r>
            <a:r>
              <a:rPr lang="en-US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).  In: </a:t>
            </a:r>
            <a:r>
              <a:rPr lang="en-US" sz="20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J.Parnel</a:t>
            </a:r>
            <a:r>
              <a:rPr lang="en-US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, H. </a:t>
            </a:r>
            <a:r>
              <a:rPr lang="en-US" sz="20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Kucha</a:t>
            </a:r>
            <a:r>
              <a:rPr lang="en-US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, P. </a:t>
            </a:r>
            <a:r>
              <a:rPr lang="en-US" sz="20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Landais</a:t>
            </a:r>
            <a:r>
              <a:rPr lang="en-US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, 1993. </a:t>
            </a:r>
            <a:r>
              <a:rPr lang="en-US" sz="20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Bitumens</a:t>
            </a:r>
            <a:r>
              <a:rPr lang="en-US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in Ore  Deposits. Special  Publication of No.9  the Society for Geology Applied to Mineral Geology, Springer - </a:t>
            </a:r>
            <a:r>
              <a:rPr lang="en-US" sz="20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Verlag</a:t>
            </a:r>
            <a:r>
              <a:rPr lang="en-US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, Berlin, Heidelberg, ..., 11 to 27] </a:t>
            </a:r>
          </a:p>
          <a:p>
            <a:pPr>
              <a:buNone/>
            </a:pPr>
            <a:endParaRPr lang="pl-PL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Self-Heating Working Group, Commission III, ICCP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Comments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participants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00"/>
              </a:buClr>
              <a:buNone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Ranks among the forms of optical anisotropy also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undulose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extinction or surface anisotropy? </a:t>
            </a:r>
            <a:endParaRPr lang="pl-PL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/>
            </a:endParaRPr>
          </a:p>
          <a:p>
            <a:pPr>
              <a:buClr>
                <a:srgbClr val="000000"/>
              </a:buClr>
              <a:buNone/>
            </a:pPr>
            <a:endParaRPr lang="en-US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Rating plastic rims seems subjective, especially if the particles are not assessed as a whole</a:t>
            </a:r>
            <a:endParaRPr lang="pl-PL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Self-Heating Working Group, Commission III, ICCP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Self-Heating Working Group, Commission III, ICCP</a:t>
            </a:r>
            <a:endParaRPr lang="en-GB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03548" y="548680"/>
          <a:ext cx="8327301" cy="5556107"/>
        </p:xfrm>
        <a:graphic>
          <a:graphicData uri="http://schemas.openxmlformats.org/drawingml/2006/table">
            <a:tbl>
              <a:tblPr/>
              <a:tblGrid>
                <a:gridCol w="1040485"/>
                <a:gridCol w="1040485"/>
                <a:gridCol w="1040485"/>
                <a:gridCol w="1040485"/>
                <a:gridCol w="1040485"/>
                <a:gridCol w="1040485"/>
                <a:gridCol w="2084391"/>
              </a:tblGrid>
              <a:tr h="20544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>
                          <a:solidFill>
                            <a:srgbClr val="FF0000"/>
                          </a:solidFill>
                          <a:latin typeface="Czcionka tekstu podstawowego"/>
                        </a:rPr>
                        <a:t>Level 0</a:t>
                      </a:r>
                    </a:p>
                  </a:txBody>
                  <a:tcPr marL="10272" marR="10272" marT="10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>
                          <a:solidFill>
                            <a:srgbClr val="FF0000"/>
                          </a:solidFill>
                          <a:latin typeface="Czcionka tekstu podstawowego"/>
                        </a:rPr>
                        <a:t>Level 1</a:t>
                      </a:r>
                    </a:p>
                  </a:txBody>
                  <a:tcPr marL="10272" marR="10272" marT="10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>
                          <a:solidFill>
                            <a:srgbClr val="FF0000"/>
                          </a:solidFill>
                          <a:latin typeface="Czcionka tekstu podstawowego"/>
                        </a:rPr>
                        <a:t>Level 2</a:t>
                      </a:r>
                    </a:p>
                  </a:txBody>
                  <a:tcPr marL="10272" marR="10272" marT="10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>
                          <a:solidFill>
                            <a:srgbClr val="FF0000"/>
                          </a:solidFill>
                          <a:latin typeface="Czcionka tekstu podstawowego"/>
                        </a:rPr>
                        <a:t>Level 3</a:t>
                      </a:r>
                    </a:p>
                  </a:txBody>
                  <a:tcPr marL="10272" marR="10272" marT="10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>
                          <a:solidFill>
                            <a:srgbClr val="FF0000"/>
                          </a:solidFill>
                          <a:latin typeface="Czcionka tekstu podstawowego"/>
                        </a:rPr>
                        <a:t>Level 4</a:t>
                      </a:r>
                    </a:p>
                  </a:txBody>
                  <a:tcPr marL="10272" marR="10272" marT="10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>
                          <a:solidFill>
                            <a:srgbClr val="FF0000"/>
                          </a:solidFill>
                          <a:latin typeface="Czcionka tekstu podstawowego"/>
                        </a:rPr>
                        <a:t>Level 5</a:t>
                      </a:r>
                    </a:p>
                  </a:txBody>
                  <a:tcPr marL="10272" marR="10272" marT="10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>
                          <a:solidFill>
                            <a:srgbClr val="FF0000"/>
                          </a:solidFill>
                          <a:latin typeface="Czcionka tekstu podstawowego"/>
                        </a:rPr>
                        <a:t>Level 6</a:t>
                      </a:r>
                    </a:p>
                  </a:txBody>
                  <a:tcPr marL="10272" marR="10272" marT="10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205444"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300" b="1" i="0" u="none" strike="noStrike">
                        <a:solidFill>
                          <a:srgbClr val="FF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300" b="1" i="0" u="none" strike="noStrike">
                        <a:solidFill>
                          <a:srgbClr val="FF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300" b="1" i="0" u="none" strike="noStrike">
                        <a:solidFill>
                          <a:srgbClr val="FF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300" b="1" i="0" u="none" strike="noStrike">
                        <a:solidFill>
                          <a:srgbClr val="FF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>
                          <a:solidFill>
                            <a:srgbClr val="FF0000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10272" marR="10272" marT="10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64"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Huminite</a:t>
                      </a:r>
                    </a:p>
                  </a:txBody>
                  <a:tcPr marL="10272" marR="10272" marT="10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606059">
                <a:tc>
                  <a:txBody>
                    <a:bodyPr/>
                    <a:lstStyle/>
                    <a:p>
                      <a:pPr algn="ctr" fontAlgn="ctr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Organic particle</a:t>
                      </a:r>
                    </a:p>
                  </a:txBody>
                  <a:tcPr marL="10272" marR="10272" marT="102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Non-altered</a:t>
                      </a:r>
                    </a:p>
                  </a:txBody>
                  <a:tcPr marL="10272" marR="10272" marT="102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Massive</a:t>
                      </a:r>
                    </a:p>
                  </a:txBody>
                  <a:tcPr marL="10272" marR="10272" marT="10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Fluorescent</a:t>
                      </a:r>
                    </a:p>
                  </a:txBody>
                  <a:tcPr marL="10272" marR="10272" marT="10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Isotropic</a:t>
                      </a:r>
                    </a:p>
                  </a:txBody>
                  <a:tcPr marL="10272" marR="10272" marT="10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Vitrinite</a:t>
                      </a:r>
                    </a:p>
                  </a:txBody>
                  <a:tcPr marL="10272" marR="10272" marT="10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392856"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Porous</a:t>
                      </a:r>
                    </a:p>
                  </a:txBody>
                  <a:tcPr marL="10272" marR="10272" marT="10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Non-fluorescent</a:t>
                      </a:r>
                    </a:p>
                  </a:txBody>
                  <a:tcPr marL="10272" marR="10272" marT="10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Anisotropic</a:t>
                      </a:r>
                    </a:p>
                  </a:txBody>
                  <a:tcPr marL="10272" marR="10272" marT="10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Liptinite</a:t>
                      </a:r>
                    </a:p>
                  </a:txBody>
                  <a:tcPr marL="10272" marR="10272" marT="10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201564"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Inertinite</a:t>
                      </a:r>
                    </a:p>
                  </a:txBody>
                  <a:tcPr marL="10272" marR="10272" marT="10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201564"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64"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fractures, fissures </a:t>
                      </a:r>
                    </a:p>
                  </a:txBody>
                  <a:tcPr marL="10272" marR="10272" marT="10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39285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Organic particle</a:t>
                      </a:r>
                    </a:p>
                  </a:txBody>
                  <a:tcPr marL="10272" marR="10272" marT="10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paler in colour oxidation rims</a:t>
                      </a:r>
                    </a:p>
                  </a:txBody>
                  <a:tcPr marL="10272" marR="10272" marT="10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39285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Mineral</a:t>
                      </a:r>
                    </a:p>
                  </a:txBody>
                  <a:tcPr marL="10272" marR="10272" marT="10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Altered</a:t>
                      </a:r>
                    </a:p>
                  </a:txBody>
                  <a:tcPr marL="10272" marR="10272" marT="102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Massive</a:t>
                      </a:r>
                    </a:p>
                  </a:txBody>
                  <a:tcPr marL="10272" marR="10272" marT="10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Fluorescent</a:t>
                      </a:r>
                    </a:p>
                  </a:txBody>
                  <a:tcPr marL="10272" marR="10272" marT="10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Isotropic</a:t>
                      </a:r>
                    </a:p>
                  </a:txBody>
                  <a:tcPr marL="10272" marR="10272" marT="10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darker in colour oxidation rims</a:t>
                      </a:r>
                    </a:p>
                  </a:txBody>
                  <a:tcPr marL="10272" marR="10272" marT="10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392856"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Porous</a:t>
                      </a:r>
                    </a:p>
                  </a:txBody>
                  <a:tcPr marL="10272" marR="10272" marT="10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Non-fluorescent</a:t>
                      </a:r>
                    </a:p>
                  </a:txBody>
                  <a:tcPr marL="10272" marR="10272" marT="10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Anisotropic</a:t>
                      </a:r>
                    </a:p>
                  </a:txBody>
                  <a:tcPr marL="10272" marR="10272" marT="10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plasticised edges </a:t>
                      </a:r>
                    </a:p>
                  </a:txBody>
                  <a:tcPr marL="10272" marR="10272" marT="10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201564"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bands</a:t>
                      </a:r>
                    </a:p>
                  </a:txBody>
                  <a:tcPr marL="10272" marR="10272" marT="10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201564"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devolatilisation pores</a:t>
                      </a:r>
                    </a:p>
                  </a:txBody>
                  <a:tcPr marL="10272" marR="10272" marT="10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201564"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paler in colour particle</a:t>
                      </a:r>
                    </a:p>
                  </a:txBody>
                  <a:tcPr marL="10272" marR="10272" marT="10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201564"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64"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bitumens</a:t>
                      </a:r>
                    </a:p>
                  </a:txBody>
                  <a:tcPr marL="10272" marR="10272" marT="10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201564"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pyrolytic carbon</a:t>
                      </a:r>
                    </a:p>
                  </a:txBody>
                  <a:tcPr marL="10272" marR="10272" marT="10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201564"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Newly formed</a:t>
                      </a:r>
                    </a:p>
                  </a:txBody>
                  <a:tcPr marL="10272" marR="10272" marT="102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Massive</a:t>
                      </a:r>
                    </a:p>
                  </a:txBody>
                  <a:tcPr marL="10272" marR="10272" marT="10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Fluorescent</a:t>
                      </a:r>
                    </a:p>
                  </a:txBody>
                  <a:tcPr marL="10272" marR="10272" marT="10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Isotropic</a:t>
                      </a:r>
                    </a:p>
                  </a:txBody>
                  <a:tcPr marL="10272" marR="10272" marT="10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chars</a:t>
                      </a:r>
                    </a:p>
                  </a:txBody>
                  <a:tcPr marL="10272" marR="10272" marT="10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392856"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Porous</a:t>
                      </a:r>
                    </a:p>
                  </a:txBody>
                  <a:tcPr marL="10272" marR="10272" marT="10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Non-fluorescent</a:t>
                      </a:r>
                    </a:p>
                  </a:txBody>
                  <a:tcPr marL="10272" marR="10272" marT="10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Anisotropic</a:t>
                      </a:r>
                    </a:p>
                  </a:txBody>
                  <a:tcPr marL="10272" marR="10272" marT="10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graphite</a:t>
                      </a:r>
                    </a:p>
                  </a:txBody>
                  <a:tcPr marL="10272" marR="10272" marT="10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201564"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10272" marR="10272" marT="1027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coke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272" marR="10272" marT="10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Future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activity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0238" indent="-630238">
              <a:buFont typeface="Wingdings" pitchFamily="2" charset="2"/>
              <a:buChar char="v"/>
            </a:pP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Another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Round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Robin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Exercise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630238" indent="-630238">
              <a:buFont typeface="Wingdings" pitchFamily="2" charset="2"/>
              <a:buChar char="v"/>
            </a:pP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Can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we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publish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classification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Self-Heating Working Group, Commission III, ICCP</a:t>
            </a:r>
            <a:endParaRPr lang="en-GB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Past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activity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 rtlCol="0">
            <a:normAutofit fontScale="85000"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SHWG was established during the 62</a:t>
            </a:r>
            <a:r>
              <a:rPr lang="pl-PL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nd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ICCP Meeting in Oviedo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(2008)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and information about it was published in 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ICCP News Letter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No. 45, 2008.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Four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Round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Robin Exercises were carried out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2009, 2010, 2012, 2013, and 2014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Discussion on the 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established 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terminology took place </a:t>
            </a:r>
            <a:r>
              <a:rPr lang="de-DE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during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the 63</a:t>
            </a:r>
            <a:r>
              <a:rPr lang="de-DE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rd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ICCP Meeting in Porto in 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2011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Discussion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on HOW to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form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that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has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to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recognized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took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place </a:t>
            </a:r>
            <a:r>
              <a:rPr lang="de-DE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during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6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4</a:t>
            </a:r>
            <a:r>
              <a:rPr lang="pl-PL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ICCP Meeting in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Beijing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in 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2012 and by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e-mails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after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meeting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endParaRPr lang="pl-PL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808288" y="6416675"/>
            <a:ext cx="338455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Self-Heating Working Group, Commission III, ICCP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Current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problems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92263"/>
            <a:ext cx="8229600" cy="4533900"/>
          </a:xfrm>
        </p:spPr>
        <p:txBody>
          <a:bodyPr rtlCol="0">
            <a:normAutofit/>
          </a:bodyPr>
          <a:lstStyle/>
          <a:p>
            <a:r>
              <a:rPr lang="en-GB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should we modify the present classification?</a:t>
            </a:r>
            <a:endParaRPr lang="pl-PL" sz="2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en-GB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how to present the form that has to be recognized (using a square marking a field within particle or cross hair  or arrow or another way?), </a:t>
            </a:r>
            <a:endParaRPr lang="pl-PL" sz="2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terminology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pl-PL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808288" y="6416675"/>
            <a:ext cx="338455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Self-Heating Working Group, Commission III, ICCP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Participants</a:t>
            </a:r>
            <a:r>
              <a:rPr lang="pl-PL" sz="3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of 2015 </a:t>
            </a:r>
            <a:r>
              <a:rPr lang="pl-PL" sz="3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Round</a:t>
            </a:r>
            <a:r>
              <a:rPr lang="pl-PL" sz="3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Robin </a:t>
            </a:r>
            <a:r>
              <a:rPr lang="pl-PL" sz="3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Exercise</a:t>
            </a:r>
            <a:r>
              <a:rPr lang="pl-PL" sz="3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</a:t>
            </a:r>
            <a:endParaRPr lang="pl-PL" sz="3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Kimon Christanis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Deolinda Flores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Manuela Marques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Georgeta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Pred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</a:t>
            </a: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anu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Nandita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Choudhury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Marta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Malecha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Jen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O’Keefe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Stavros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Kalaitzidis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Ashok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Singh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Sławomira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Pusz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Dragana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Životić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Nikki Wagner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Ivana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Sýkorová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J</a:t>
            </a: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oana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Ribeiro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Walter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Pickel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Johan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Joubert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Sandra Rodrigues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897188" y="6356350"/>
            <a:ext cx="3349625" cy="365125"/>
          </a:xfrm>
        </p:spPr>
        <p:txBody>
          <a:bodyPr/>
          <a:lstStyle/>
          <a:p>
            <a:pPr>
              <a:defRPr/>
            </a:pPr>
            <a:r>
              <a:rPr lang="en-GB" dirty="0"/>
              <a:t>Self-Heating Working Group, Commission III, ICCP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13" y="3683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2015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Round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Robin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Exercise</a:t>
            </a:r>
            <a:r>
              <a:rPr lang="de-DE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7524" y="1600200"/>
            <a:ext cx="8399276" cy="4817132"/>
          </a:xfrm>
        </p:spPr>
        <p:txBody>
          <a:bodyPr rtlCol="0">
            <a:normAutofit fontScale="92500"/>
          </a:bodyPr>
          <a:lstStyle/>
          <a:p>
            <a:pPr marL="514350" indent="-51435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30 photos were selected representing transformed organic matter in coal wastes undergone self-heating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processes.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he rank of unaltered organic matter was 0.6%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Rr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pl-PL" baseline="-250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eflectance values of transformed organic matter were given in the photos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as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Rr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or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Rmax.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articipants were asked to distinguish the forms of transformed organic matter 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positioned 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under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square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84538" cy="365125"/>
          </a:xfrm>
        </p:spPr>
        <p:txBody>
          <a:bodyPr/>
          <a:lstStyle/>
          <a:p>
            <a:pPr>
              <a:defRPr/>
            </a:pPr>
            <a:r>
              <a:rPr lang="en-GB" dirty="0"/>
              <a:t>Self-Heating Working Group, Commission III, ICCP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Proposed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new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classification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en-GB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Level 1: </a:t>
            </a:r>
            <a:r>
              <a:rPr lang="en-GB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determines the nature of the particle. Here two categories are distinguished: organic, mineral</a:t>
            </a:r>
            <a:endParaRPr lang="pl-PL" sz="22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GB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Level 2: </a:t>
            </a:r>
            <a:r>
              <a:rPr lang="en-GB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determines the degree of alteration of organic particles. Organic particles were divided into three types: non-altered, altered, newly formed</a:t>
            </a:r>
            <a:endParaRPr lang="pl-PL" sz="22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GB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Level 3: </a:t>
            </a:r>
            <a:r>
              <a:rPr lang="en-GB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determines the structure of particles. That level applies only to altered particles that are divided into: porous, massive</a:t>
            </a:r>
            <a:endParaRPr lang="pl-PL" sz="22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GB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Level 4: </a:t>
            </a:r>
            <a:r>
              <a:rPr lang="en-GB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determines the optical properties of particles. Both massive and porous particles were divided into two categories depending if they are: fluorescent, non-fluorescent.</a:t>
            </a:r>
            <a:endParaRPr lang="pl-PL" sz="22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GB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Level 5: </a:t>
            </a:r>
            <a:r>
              <a:rPr lang="en-GB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determines the texture of the particles. In this level fluorescent particles are isotropic and non-fluorescent particles might be: isotropic, anisotropic</a:t>
            </a:r>
            <a:endParaRPr lang="pl-PL" sz="22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Self-Heating Working Group, Commission III, ICCP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Self-Heating Working Group, Commission III, ICCP</a:t>
            </a:r>
            <a:endParaRPr lang="en-GB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87524" y="2816932"/>
          <a:ext cx="8640000" cy="991548"/>
        </p:xfrm>
        <a:graphic>
          <a:graphicData uri="http://schemas.openxmlformats.org/drawingml/2006/table">
            <a:tbl>
              <a:tblPr/>
              <a:tblGrid>
                <a:gridCol w="786630"/>
                <a:gridCol w="784044"/>
                <a:gridCol w="784044"/>
                <a:gridCol w="784044"/>
                <a:gridCol w="786630"/>
                <a:gridCol w="784044"/>
                <a:gridCol w="784044"/>
                <a:gridCol w="786630"/>
                <a:gridCol w="786630"/>
                <a:gridCol w="786630"/>
                <a:gridCol w="786630"/>
              </a:tblGrid>
              <a:tr h="10937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 err="1">
                          <a:solidFill>
                            <a:srgbClr val="FF0000"/>
                          </a:solidFill>
                          <a:latin typeface="Czcionka tekstu podstawowego"/>
                        </a:rPr>
                        <a:t>Level</a:t>
                      </a:r>
                      <a:r>
                        <a:rPr lang="pl-PL" sz="1100" b="1" i="0" u="none" strike="noStrike" dirty="0">
                          <a:solidFill>
                            <a:srgbClr val="FF0000"/>
                          </a:solidFill>
                          <a:latin typeface="Czcionka tekstu podstawowego"/>
                        </a:rPr>
                        <a:t>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FF0000"/>
                          </a:solidFill>
                          <a:latin typeface="Czcionka tekstu podstawowego"/>
                        </a:rPr>
                        <a:t>Level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FF0000"/>
                          </a:solidFill>
                          <a:latin typeface="Czcionka tekstu podstawowego"/>
                        </a:rPr>
                        <a:t>Level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FF0000"/>
                          </a:solidFill>
                          <a:latin typeface="Czcionka tekstu podstawowego"/>
                        </a:rPr>
                        <a:t>Level 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FF0000"/>
                          </a:solidFill>
                          <a:latin typeface="Czcionka tekstu podstawowego"/>
                        </a:rPr>
                        <a:t>Level 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0937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FF0000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FF0000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FF0000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FF0000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FF0000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5626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Organic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particle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Minerals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Non-altered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Altered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Newly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formed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Massive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Porous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Fluorescent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Non-fluorescent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Isotropic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Anisotropic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5516" y="260648"/>
            <a:ext cx="8712968" cy="5976664"/>
          </a:xfrm>
        </p:spPr>
        <p:txBody>
          <a:bodyPr/>
          <a:lstStyle/>
          <a:p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Level 6: </a:t>
            </a: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determines associations linked with the particle. Various categories can be distinguished among the isotropic and anisotropic particles:</a:t>
            </a:r>
            <a:endParaRPr lang="pl-PL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non-altered particles: </a:t>
            </a:r>
            <a:r>
              <a:rPr lang="en-GB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huminite</a:t>
            </a: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vitrinite, </a:t>
            </a:r>
            <a:r>
              <a:rPr lang="en-GB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liptinite</a:t>
            </a: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inertinite</a:t>
            </a:r>
            <a:endParaRPr lang="pl-PL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newly formed particles: </a:t>
            </a:r>
            <a:r>
              <a:rPr lang="en-GB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bitumens</a:t>
            </a: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pyrolytic</a:t>
            </a: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carbon, chars, graphite, coke</a:t>
            </a:r>
            <a:endParaRPr lang="pl-PL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altered particles: fractures, fissures; paler in colour oxidation rims; darker in colour oxidation rims; fractures with paler in colour oxidation rims; fractures with darker in colour oxidation rims; plasticised edges; plasticised edges with paler in colour oxidation rims; plasticised edges with darker in colour oxidation rims; bands; </a:t>
            </a:r>
            <a:r>
              <a:rPr lang="en-GB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devolatilisation</a:t>
            </a: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pores; </a:t>
            </a:r>
            <a:r>
              <a:rPr lang="en-GB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devolatilisation</a:t>
            </a: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pores with paler in colour oxidation rims; </a:t>
            </a:r>
            <a:r>
              <a:rPr lang="en-GB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devolatilisation</a:t>
            </a: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pores with darker in colour oxidation rims; paler in colour particle</a:t>
            </a:r>
            <a:endParaRPr lang="pl-PL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Self-Heating Working Group, Commission III, ICCP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1622</Words>
  <Application>Microsoft Office PowerPoint</Application>
  <PresentationFormat>Pokaz na ekranie (4:3)</PresentationFormat>
  <Paragraphs>275</Paragraphs>
  <Slides>24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Report on Self – heating of coal and coal wastes working group </vt:lpstr>
      <vt:lpstr>The aim of the Self-heating Working Group:</vt:lpstr>
      <vt:lpstr>Past activity:</vt:lpstr>
      <vt:lpstr>Current problems:</vt:lpstr>
      <vt:lpstr>Participants of 2015 Round Robin Exercise:</vt:lpstr>
      <vt:lpstr>2015 Round Robin Exercise:</vt:lpstr>
      <vt:lpstr>Proposed new classification</vt:lpstr>
      <vt:lpstr>Slajd 8</vt:lpstr>
      <vt:lpstr>Slajd 9</vt:lpstr>
      <vt:lpstr>Slajd 10</vt:lpstr>
      <vt:lpstr>Slajd 11</vt:lpstr>
      <vt:lpstr>Particles with the highest level of agreement</vt:lpstr>
      <vt:lpstr>Particles with the highest level of agreement</vt:lpstr>
      <vt:lpstr>Particles with the highest level of agreement (Photo 30)</vt:lpstr>
      <vt:lpstr>The most troublesome forms </vt:lpstr>
      <vt:lpstr>The most troublesome forms </vt:lpstr>
      <vt:lpstr>The most troublesome forms </vt:lpstr>
      <vt:lpstr>Comments from participants</vt:lpstr>
      <vt:lpstr>Comments from participants</vt:lpstr>
      <vt:lpstr>Comments from participants</vt:lpstr>
      <vt:lpstr>Comments from participants</vt:lpstr>
      <vt:lpstr>Comments from participants</vt:lpstr>
      <vt:lpstr>Slajd 23</vt:lpstr>
      <vt:lpstr>Future activity</vt:lpstr>
    </vt:vector>
  </TitlesOfParts>
  <Company>US-WNoZ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– heating of coal and coal wastes working group </dc:title>
  <dc:creator>Misz Magdalena</dc:creator>
  <cp:lastModifiedBy>Magdalena Misz-Kennan</cp:lastModifiedBy>
  <cp:revision>319</cp:revision>
  <dcterms:created xsi:type="dcterms:W3CDTF">2010-09-24T09:18:04Z</dcterms:created>
  <dcterms:modified xsi:type="dcterms:W3CDTF">2015-09-04T12:40:24Z</dcterms:modified>
</cp:coreProperties>
</file>