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69" r:id="rId3"/>
    <p:sldId id="415" r:id="rId4"/>
    <p:sldId id="367" r:id="rId5"/>
    <p:sldId id="368" r:id="rId6"/>
    <p:sldId id="372" r:id="rId7"/>
    <p:sldId id="395" r:id="rId8"/>
    <p:sldId id="396" r:id="rId9"/>
    <p:sldId id="397" r:id="rId10"/>
    <p:sldId id="399" r:id="rId11"/>
    <p:sldId id="401" r:id="rId12"/>
    <p:sldId id="403" r:id="rId13"/>
    <p:sldId id="404" r:id="rId14"/>
    <p:sldId id="409" r:id="rId15"/>
    <p:sldId id="408" r:id="rId16"/>
    <p:sldId id="410" r:id="rId17"/>
    <p:sldId id="416" r:id="rId18"/>
    <p:sldId id="411" r:id="rId19"/>
    <p:sldId id="412" r:id="rId20"/>
    <p:sldId id="417" r:id="rId21"/>
    <p:sldId id="413" r:id="rId22"/>
    <p:sldId id="41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sj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>
      <p:cViewPr>
        <p:scale>
          <a:sx n="60" d="100"/>
          <a:sy n="6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5429B3-50AE-4CDF-B2FB-2CE8B3EA6E3B}" type="datetimeFigureOut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GB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5DCC76-CFC6-460C-A5FF-C196A0B637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2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87CF9-F307-48EC-A6EA-2A7960C35C2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F770-029E-462C-BE8E-35CE61D9A273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5223-EF10-4CB2-A1C5-C3E83CBC92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E25F-65A4-4048-BC37-934A92E42FB5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49DC-DDFF-42D0-8FF0-A21852EAE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E1E8-837A-402E-8F3F-2E77F77BC99D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3D5F-E274-45D1-96F4-DE3A9FCF28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30BA-E842-4A63-A5C7-0AC037130C6E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E16E-8E46-479B-85A9-F581F71C8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5AF3-4233-4FBC-B834-8633B3C10CAA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3F27-721F-4191-B0F8-761FBBE859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BCBE-C9A0-42B2-AA26-C77D5495EDC1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1882-1A95-4CC1-ACD8-7DC5601B8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ECF6D-73F9-4B5C-BB7F-C22864D8E639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78BA-7EF6-44CC-A146-8956D7292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067D-46F9-40F0-A8FA-BC01249258B7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5738-FF9D-4810-B656-4AF82E545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A8A3-DD45-461E-887F-9C6208778522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02D6-201A-4419-B337-E0D05A55D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15CC-E4D3-4616-A4F4-87BAE105EF72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2B3D-7DDD-42CF-B496-6793FA031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FB46-F0E4-48A7-91B0-F4C072F9F4BD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DC6D-3F23-43F0-A9C7-2343036123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GB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376B9-09EE-4FE5-A8F2-2B2521F3A263}" type="datetime1">
              <a:rPr lang="en-GB"/>
              <a:pPr>
                <a:defRPr/>
              </a:pPr>
              <a:t>20/09/2016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Self-Heating Working Group, Commission III, ICCP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B2B47-998C-48D9-A63D-1CC1D88330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103688" y="6021388"/>
            <a:ext cx="3132137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000364" y="142852"/>
            <a:ext cx="5572164" cy="92869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48463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 Black" pitchFamily="34" charset="0"/>
                <a:ea typeface="+mj-ea"/>
                <a:cs typeface="+mj-cs"/>
              </a:rPr>
              <a:t>ICCP COMMISSION III</a:t>
            </a:r>
            <a:endParaRPr lang="en-GB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3059113" y="1196975"/>
            <a:ext cx="5603875" cy="1866900"/>
          </a:xfrm>
        </p:spPr>
        <p:txBody>
          <a:bodyPr rtlCol="0"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Report on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Self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– heating of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coal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and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coal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wastes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</a:t>
            </a:r>
            <a:r>
              <a:rPr lang="pl-PL" sz="3200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working</a:t>
            </a: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 group </a:t>
            </a:r>
            <a:endParaRPr lang="en-GB" sz="3200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4067175" y="3000375"/>
            <a:ext cx="4389438" cy="8572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de-DE" sz="2400" b="1" dirty="0" smtClean="0"/>
              <a:t>    </a:t>
            </a:r>
            <a:r>
              <a:rPr lang="pl-PL" sz="2400" b="1" dirty="0" smtClean="0"/>
              <a:t>2016 Round Robin Exercise</a:t>
            </a:r>
            <a:endParaRPr lang="en-GB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87900" y="4184650"/>
            <a:ext cx="35004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Conve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n</a:t>
            </a: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ors: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Magdalena Misz-Kennan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(US)</a:t>
            </a:r>
            <a:endParaRPr lang="pl-PL" sz="2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Deolinda Flores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(UP)</a:t>
            </a:r>
            <a:endParaRPr lang="pl-PL" sz="2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Jolanta Kus</a:t>
            </a:r>
            <a:r>
              <a:rPr lang="de-DE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(BGR)</a:t>
            </a:r>
            <a:endParaRPr lang="en-GB" sz="20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6021388"/>
            <a:ext cx="38576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BGR mit Schrift_cmyk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5913" y="6092825"/>
            <a:ext cx="3038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LogoFC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775" y="6021388"/>
            <a:ext cx="16287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4" descr="ICCP-Logo_transparent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31800" y="333375"/>
            <a:ext cx="30146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3743908" y="3500438"/>
            <a:ext cx="5148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68</a:t>
            </a:r>
            <a:r>
              <a:rPr lang="pl-PL" baseline="30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th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ICCP </a:t>
            </a:r>
            <a:r>
              <a:rPr lang="pl-PL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Meeting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Houston, </a:t>
            </a:r>
            <a:r>
              <a:rPr lang="pl-PL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September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 18-23, 2016</a:t>
            </a:r>
            <a:endParaRPr lang="pl-PL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00" y="2528900"/>
            <a:ext cx="8280000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highest</a:t>
            </a: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4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agreement</a:t>
            </a:r>
            <a:endParaRPr lang="pl-PL" sz="40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grpSp>
        <p:nvGrpSpPr>
          <p:cNvPr id="54" name="Grupa 53"/>
          <p:cNvGrpSpPr>
            <a:grpSpLocks noChangeAspect="1"/>
          </p:cNvGrpSpPr>
          <p:nvPr/>
        </p:nvGrpSpPr>
        <p:grpSpPr>
          <a:xfrm>
            <a:off x="259885" y="1694508"/>
            <a:ext cx="2726218" cy="2160004"/>
            <a:chOff x="972000" y="928740"/>
            <a:chExt cx="7200000" cy="5704616"/>
          </a:xfrm>
        </p:grpSpPr>
        <p:pic>
          <p:nvPicPr>
            <p:cNvPr id="55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00" y="928740"/>
              <a:ext cx="7200000" cy="5704616"/>
            </a:xfrm>
            <a:prstGeom prst="rect">
              <a:avLst/>
            </a:prstGeom>
          </p:spPr>
        </p:pic>
        <p:sp>
          <p:nvSpPr>
            <p:cNvPr id="56" name="Prostokąt 55"/>
            <p:cNvSpPr/>
            <p:nvPr/>
          </p:nvSpPr>
          <p:spPr>
            <a:xfrm>
              <a:off x="5468740" y="4221402"/>
              <a:ext cx="396000" cy="39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323624" y="1772816"/>
            <a:ext cx="7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Photo 2</a:t>
            </a:r>
            <a:endParaRPr lang="pl-PL" sz="1200" b="1" dirty="0"/>
          </a:p>
        </p:txBody>
      </p:sp>
      <p:grpSp>
        <p:nvGrpSpPr>
          <p:cNvPr id="57" name="Grupa 56"/>
          <p:cNvGrpSpPr>
            <a:grpSpLocks noChangeAspect="1"/>
          </p:cNvGrpSpPr>
          <p:nvPr/>
        </p:nvGrpSpPr>
        <p:grpSpPr>
          <a:xfrm>
            <a:off x="3226035" y="1694508"/>
            <a:ext cx="2726214" cy="2160000"/>
            <a:chOff x="972000" y="908720"/>
            <a:chExt cx="7200000" cy="5704615"/>
          </a:xfrm>
        </p:grpSpPr>
        <p:pic>
          <p:nvPicPr>
            <p:cNvPr id="58" name="Obraz 57" descr="ICCP_2013_8_00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000" y="908720"/>
              <a:ext cx="7200000" cy="5704615"/>
            </a:xfrm>
            <a:prstGeom prst="rect">
              <a:avLst/>
            </a:prstGeom>
          </p:spPr>
        </p:pic>
        <p:sp>
          <p:nvSpPr>
            <p:cNvPr id="59" name="Prostokąt 58"/>
            <p:cNvSpPr/>
            <p:nvPr/>
          </p:nvSpPr>
          <p:spPr>
            <a:xfrm>
              <a:off x="4135038" y="3761027"/>
              <a:ext cx="396000" cy="39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0" name="pole tekstowe 59"/>
          <p:cNvSpPr txBox="1"/>
          <p:nvPr/>
        </p:nvSpPr>
        <p:spPr>
          <a:xfrm>
            <a:off x="3383956" y="1786716"/>
            <a:ext cx="7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Photo 3</a:t>
            </a:r>
            <a:endParaRPr lang="pl-PL" sz="1200" b="1" dirty="0"/>
          </a:p>
        </p:txBody>
      </p:sp>
      <p:grpSp>
        <p:nvGrpSpPr>
          <p:cNvPr id="6" name="Grupa 5"/>
          <p:cNvGrpSpPr/>
          <p:nvPr/>
        </p:nvGrpSpPr>
        <p:grpSpPr>
          <a:xfrm>
            <a:off x="5362527" y="4133298"/>
            <a:ext cx="2726214" cy="2160000"/>
            <a:chOff x="5858054" y="4113076"/>
            <a:chExt cx="2726214" cy="2160000"/>
          </a:xfrm>
        </p:grpSpPr>
        <p:grpSp>
          <p:nvGrpSpPr>
            <p:cNvPr id="61" name="Grupa 60"/>
            <p:cNvGrpSpPr>
              <a:grpSpLocks noChangeAspect="1"/>
            </p:cNvGrpSpPr>
            <p:nvPr/>
          </p:nvGrpSpPr>
          <p:grpSpPr>
            <a:xfrm>
              <a:off x="5858054" y="4113076"/>
              <a:ext cx="2726214" cy="2160000"/>
              <a:chOff x="972000" y="1000749"/>
              <a:chExt cx="7200000" cy="5704615"/>
            </a:xfrm>
          </p:grpSpPr>
          <p:pic>
            <p:nvPicPr>
              <p:cNvPr id="62" name="Obraz 61" descr="1_0006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2000" y="1000749"/>
                <a:ext cx="7200000" cy="5704615"/>
              </a:xfrm>
              <a:prstGeom prst="rect">
                <a:avLst/>
              </a:prstGeom>
            </p:spPr>
          </p:pic>
          <p:sp>
            <p:nvSpPr>
              <p:cNvPr id="63" name="Prostokąt 62"/>
              <p:cNvSpPr>
                <a:spLocks noChangeAspect="1"/>
              </p:cNvSpPr>
              <p:nvPr/>
            </p:nvSpPr>
            <p:spPr>
              <a:xfrm>
                <a:off x="4284012" y="3933100"/>
                <a:ext cx="396000" cy="39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64" name="pole tekstowe 63"/>
            <p:cNvSpPr txBox="1"/>
            <p:nvPr/>
          </p:nvSpPr>
          <p:spPr>
            <a:xfrm>
              <a:off x="5940152" y="4196117"/>
              <a:ext cx="90000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smtClean="0"/>
                <a:t>Photo 25</a:t>
              </a:r>
              <a:endParaRPr lang="pl-PL" sz="1200" b="1" dirty="0"/>
            </a:p>
          </p:txBody>
        </p:sp>
      </p:grpSp>
      <p:grpSp>
        <p:nvGrpSpPr>
          <p:cNvPr id="43" name="Grupa 42"/>
          <p:cNvGrpSpPr/>
          <p:nvPr/>
        </p:nvGrpSpPr>
        <p:grpSpPr>
          <a:xfrm>
            <a:off x="1603281" y="4133298"/>
            <a:ext cx="2726214" cy="2160000"/>
            <a:chOff x="2966388" y="4143384"/>
            <a:chExt cx="2726214" cy="2160000"/>
          </a:xfrm>
        </p:grpSpPr>
        <p:grpSp>
          <p:nvGrpSpPr>
            <p:cNvPr id="66" name="Grupa 65"/>
            <p:cNvGrpSpPr>
              <a:grpSpLocks noChangeAspect="1"/>
            </p:cNvGrpSpPr>
            <p:nvPr/>
          </p:nvGrpSpPr>
          <p:grpSpPr>
            <a:xfrm>
              <a:off x="2966388" y="4143384"/>
              <a:ext cx="2726214" cy="2160000"/>
              <a:chOff x="972000" y="872716"/>
              <a:chExt cx="7200000" cy="5704615"/>
            </a:xfrm>
          </p:grpSpPr>
          <p:pic>
            <p:nvPicPr>
              <p:cNvPr id="69" name="Obraz 68" descr="CH17_001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2000" y="872716"/>
                <a:ext cx="7200000" cy="5704615"/>
              </a:xfrm>
              <a:prstGeom prst="rect">
                <a:avLst/>
              </a:prstGeom>
            </p:spPr>
          </p:pic>
          <p:sp>
            <p:nvSpPr>
              <p:cNvPr id="70" name="Prostokąt 69"/>
              <p:cNvSpPr>
                <a:spLocks noChangeAspect="1"/>
              </p:cNvSpPr>
              <p:nvPr/>
            </p:nvSpPr>
            <p:spPr>
              <a:xfrm>
                <a:off x="2663788" y="3329023"/>
                <a:ext cx="396000" cy="39600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71" name="pole tekstowe 70"/>
            <p:cNvSpPr txBox="1"/>
            <p:nvPr/>
          </p:nvSpPr>
          <p:spPr>
            <a:xfrm>
              <a:off x="3038216" y="4237503"/>
              <a:ext cx="90000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smtClean="0"/>
                <a:t>Photo 11</a:t>
              </a:r>
              <a:endParaRPr lang="pl-PL" sz="1200" b="1" dirty="0"/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6192180" y="1694508"/>
            <a:ext cx="2726214" cy="2160000"/>
            <a:chOff x="240174" y="4257332"/>
            <a:chExt cx="2726214" cy="2160000"/>
          </a:xfrm>
        </p:grpSpPr>
        <p:grpSp>
          <p:nvGrpSpPr>
            <p:cNvPr id="76" name="Grupa 75"/>
            <p:cNvGrpSpPr>
              <a:grpSpLocks noChangeAspect="1"/>
            </p:cNvGrpSpPr>
            <p:nvPr/>
          </p:nvGrpSpPr>
          <p:grpSpPr>
            <a:xfrm>
              <a:off x="240174" y="4257332"/>
              <a:ext cx="2726214" cy="2160000"/>
              <a:chOff x="972000" y="944724"/>
              <a:chExt cx="7200000" cy="5704615"/>
            </a:xfrm>
          </p:grpSpPr>
          <p:pic>
            <p:nvPicPr>
              <p:cNvPr id="77" name="Obraz 76" descr="CH3_0002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72000" y="944724"/>
                <a:ext cx="7200000" cy="5704615"/>
              </a:xfrm>
              <a:prstGeom prst="rect">
                <a:avLst/>
              </a:prstGeom>
            </p:spPr>
          </p:pic>
          <p:sp>
            <p:nvSpPr>
              <p:cNvPr id="78" name="Prostokąt 77"/>
              <p:cNvSpPr>
                <a:spLocks noChangeAspect="1"/>
              </p:cNvSpPr>
              <p:nvPr/>
            </p:nvSpPr>
            <p:spPr>
              <a:xfrm>
                <a:off x="4204592" y="3879036"/>
                <a:ext cx="396000" cy="39600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75" name="pole tekstowe 74"/>
            <p:cNvSpPr txBox="1"/>
            <p:nvPr/>
          </p:nvSpPr>
          <p:spPr>
            <a:xfrm>
              <a:off x="323628" y="4329132"/>
              <a:ext cx="900000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smtClean="0"/>
                <a:t>Photo 6</a:t>
              </a:r>
              <a:endParaRPr lang="pl-PL" sz="1200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Particles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highest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agreement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(Photo 30)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grpSp>
        <p:nvGrpSpPr>
          <p:cNvPr id="11" name="Grupa 10"/>
          <p:cNvGrpSpPr>
            <a:grpSpLocks noChangeAspect="1"/>
          </p:cNvGrpSpPr>
          <p:nvPr/>
        </p:nvGrpSpPr>
        <p:grpSpPr>
          <a:xfrm>
            <a:off x="251520" y="1484784"/>
            <a:ext cx="5040000" cy="3779338"/>
            <a:chOff x="972000" y="1016732"/>
            <a:chExt cx="7200000" cy="5399053"/>
          </a:xfrm>
        </p:grpSpPr>
        <p:pic>
          <p:nvPicPr>
            <p:cNvPr id="5" name="Symbol zastępczy zawartości 3" descr="M15a (1)A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972000" y="1016732"/>
              <a:ext cx="7200000" cy="5399053"/>
            </a:xfrm>
            <a:prstGeom prst="rect">
              <a:avLst/>
            </a:prstGeom>
          </p:spPr>
        </p:pic>
        <p:grpSp>
          <p:nvGrpSpPr>
            <p:cNvPr id="6" name="Grupa 6"/>
            <p:cNvGrpSpPr/>
            <p:nvPr/>
          </p:nvGrpSpPr>
          <p:grpSpPr>
            <a:xfrm>
              <a:off x="4968044" y="3681028"/>
              <a:ext cx="252000" cy="252000"/>
              <a:chOff x="4608032" y="4565817"/>
              <a:chExt cx="252000" cy="252000"/>
            </a:xfrm>
          </p:grpSpPr>
          <p:sp>
            <p:nvSpPr>
              <p:cNvPr id="7" name="Prostokąt 6"/>
              <p:cNvSpPr/>
              <p:nvPr/>
            </p:nvSpPr>
            <p:spPr>
              <a:xfrm>
                <a:off x="4608032" y="4565817"/>
                <a:ext cx="252000" cy="25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8" name="Grupa 13"/>
              <p:cNvGrpSpPr/>
              <p:nvPr/>
            </p:nvGrpSpPr>
            <p:grpSpPr>
              <a:xfrm>
                <a:off x="4608032" y="4565817"/>
                <a:ext cx="252000" cy="252000"/>
                <a:chOff x="4599541" y="4565817"/>
                <a:chExt cx="252000" cy="252000"/>
              </a:xfrm>
            </p:grpSpPr>
            <p:cxnSp>
              <p:nvCxnSpPr>
                <p:cNvPr id="9" name="Łącznik prostoliniowy 15"/>
                <p:cNvCxnSpPr/>
                <p:nvPr/>
              </p:nvCxnSpPr>
              <p:spPr>
                <a:xfrm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Łącznik prostoliniowy 16"/>
                <p:cNvCxnSpPr/>
                <p:nvPr/>
              </p:nvCxnSpPr>
              <p:spPr>
                <a:xfrm rot="5400000"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upa 11"/>
          <p:cNvGrpSpPr>
            <a:grpSpLocks noChangeAspect="1"/>
          </p:cNvGrpSpPr>
          <p:nvPr/>
        </p:nvGrpSpPr>
        <p:grpSpPr>
          <a:xfrm>
            <a:off x="3815916" y="2420888"/>
            <a:ext cx="5040000" cy="3779338"/>
            <a:chOff x="972000" y="1016732"/>
            <a:chExt cx="7200000" cy="5399054"/>
          </a:xfrm>
        </p:grpSpPr>
        <p:pic>
          <p:nvPicPr>
            <p:cNvPr id="13" name="Symbol zastępczy zawartości 3" descr="M15aAA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972000" y="1016732"/>
              <a:ext cx="7200000" cy="5399054"/>
            </a:xfrm>
            <a:prstGeom prst="rect">
              <a:avLst/>
            </a:prstGeom>
          </p:spPr>
        </p:pic>
        <p:grpSp>
          <p:nvGrpSpPr>
            <p:cNvPr id="14" name="Grupa 6"/>
            <p:cNvGrpSpPr/>
            <p:nvPr/>
          </p:nvGrpSpPr>
          <p:grpSpPr>
            <a:xfrm>
              <a:off x="4896036" y="4005064"/>
              <a:ext cx="252000" cy="252000"/>
              <a:chOff x="4608032" y="4565817"/>
              <a:chExt cx="252000" cy="252000"/>
            </a:xfrm>
          </p:grpSpPr>
          <p:sp>
            <p:nvSpPr>
              <p:cNvPr id="15" name="Prostokąt 14"/>
              <p:cNvSpPr/>
              <p:nvPr/>
            </p:nvSpPr>
            <p:spPr>
              <a:xfrm>
                <a:off x="4608032" y="4565817"/>
                <a:ext cx="252000" cy="252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16" name="Grupa 13"/>
              <p:cNvGrpSpPr/>
              <p:nvPr/>
            </p:nvGrpSpPr>
            <p:grpSpPr>
              <a:xfrm>
                <a:off x="4608032" y="4565817"/>
                <a:ext cx="252000" cy="252000"/>
                <a:chOff x="4599541" y="4565817"/>
                <a:chExt cx="252000" cy="252000"/>
              </a:xfrm>
            </p:grpSpPr>
            <p:cxnSp>
              <p:nvCxnSpPr>
                <p:cNvPr id="17" name="Łącznik prostoliniowy 15"/>
                <p:cNvCxnSpPr/>
                <p:nvPr/>
              </p:nvCxnSpPr>
              <p:spPr>
                <a:xfrm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Łącznik prostoliniowy 16"/>
                <p:cNvCxnSpPr/>
                <p:nvPr/>
              </p:nvCxnSpPr>
              <p:spPr>
                <a:xfrm rot="5400000">
                  <a:off x="4599541" y="4691817"/>
                  <a:ext cx="252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most troublesome forms 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grpSp>
        <p:nvGrpSpPr>
          <p:cNvPr id="3" name="Grupa 2"/>
          <p:cNvGrpSpPr>
            <a:grpSpLocks noChangeAspect="1"/>
          </p:cNvGrpSpPr>
          <p:nvPr/>
        </p:nvGrpSpPr>
        <p:grpSpPr>
          <a:xfrm>
            <a:off x="1011177" y="1160748"/>
            <a:ext cx="3180583" cy="2520000"/>
            <a:chOff x="287524" y="1484784"/>
            <a:chExt cx="2726214" cy="2160000"/>
          </a:xfrm>
        </p:grpSpPr>
        <p:grpSp>
          <p:nvGrpSpPr>
            <p:cNvPr id="61" name="Grupa 60"/>
            <p:cNvGrpSpPr>
              <a:grpSpLocks noChangeAspect="1"/>
            </p:cNvGrpSpPr>
            <p:nvPr/>
          </p:nvGrpSpPr>
          <p:grpSpPr>
            <a:xfrm>
              <a:off x="287524" y="1484784"/>
              <a:ext cx="2726214" cy="2160000"/>
              <a:chOff x="972000" y="944724"/>
              <a:chExt cx="7200000" cy="5704615"/>
            </a:xfrm>
          </p:grpSpPr>
          <p:pic>
            <p:nvPicPr>
              <p:cNvPr id="62" name="Obraz 61" descr="CH16_0002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72000" y="944724"/>
                <a:ext cx="7200000" cy="5704615"/>
              </a:xfrm>
              <a:prstGeom prst="rect">
                <a:avLst/>
              </a:prstGeom>
            </p:spPr>
          </p:pic>
          <p:sp>
            <p:nvSpPr>
              <p:cNvPr id="63" name="Prostokąt 62"/>
              <p:cNvSpPr>
                <a:spLocks noChangeAspect="1"/>
              </p:cNvSpPr>
              <p:nvPr/>
            </p:nvSpPr>
            <p:spPr>
              <a:xfrm>
                <a:off x="3491880" y="4113076"/>
                <a:ext cx="396000" cy="39600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64" name="pole tekstowe 63"/>
            <p:cNvSpPr txBox="1"/>
            <p:nvPr/>
          </p:nvSpPr>
          <p:spPr>
            <a:xfrm>
              <a:off x="395536" y="1556792"/>
              <a:ext cx="900000" cy="252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smtClean="0"/>
                <a:t>Photo 10</a:t>
              </a:r>
              <a:endParaRPr lang="pl-PL" sz="1200" b="1" dirty="0"/>
            </a:p>
          </p:txBody>
        </p:sp>
      </p:grpSp>
      <p:grpSp>
        <p:nvGrpSpPr>
          <p:cNvPr id="69" name="Grupa 68"/>
          <p:cNvGrpSpPr>
            <a:grpSpLocks noChangeAspect="1"/>
          </p:cNvGrpSpPr>
          <p:nvPr/>
        </p:nvGrpSpPr>
        <p:grpSpPr>
          <a:xfrm>
            <a:off x="5040052" y="1160748"/>
            <a:ext cx="3180583" cy="2520000"/>
            <a:chOff x="3455876" y="1520606"/>
            <a:chExt cx="2726214" cy="2160000"/>
          </a:xfrm>
        </p:grpSpPr>
        <p:grpSp>
          <p:nvGrpSpPr>
            <p:cNvPr id="65" name="Grupa 64"/>
            <p:cNvGrpSpPr>
              <a:grpSpLocks noChangeAspect="1"/>
            </p:cNvGrpSpPr>
            <p:nvPr/>
          </p:nvGrpSpPr>
          <p:grpSpPr>
            <a:xfrm>
              <a:off x="3455876" y="1520606"/>
              <a:ext cx="2726214" cy="2160000"/>
              <a:chOff x="972000" y="872716"/>
              <a:chExt cx="7200000" cy="5704615"/>
            </a:xfrm>
          </p:grpSpPr>
          <p:pic>
            <p:nvPicPr>
              <p:cNvPr id="66" name="Obraz 65" descr="CH17_0014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72000" y="872716"/>
                <a:ext cx="7200000" cy="5704615"/>
              </a:xfrm>
              <a:prstGeom prst="rect">
                <a:avLst/>
              </a:prstGeom>
            </p:spPr>
          </p:pic>
          <p:sp>
            <p:nvSpPr>
              <p:cNvPr id="67" name="Prostokąt 66"/>
              <p:cNvSpPr>
                <a:spLocks noChangeAspect="1"/>
              </p:cNvSpPr>
              <p:nvPr/>
            </p:nvSpPr>
            <p:spPr>
              <a:xfrm>
                <a:off x="5724128" y="3681028"/>
                <a:ext cx="396000" cy="39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68" name="pole tekstowe 67"/>
            <p:cNvSpPr txBox="1"/>
            <p:nvPr/>
          </p:nvSpPr>
          <p:spPr>
            <a:xfrm>
              <a:off x="3563988" y="1583192"/>
              <a:ext cx="900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smtClean="0"/>
                <a:t>Photo 12</a:t>
              </a:r>
              <a:endParaRPr lang="pl-PL" sz="1200" b="1" dirty="0"/>
            </a:p>
          </p:txBody>
        </p:sp>
      </p:grpSp>
      <p:grpSp>
        <p:nvGrpSpPr>
          <p:cNvPr id="74" name="Grupa 73"/>
          <p:cNvGrpSpPr>
            <a:grpSpLocks noChangeAspect="1"/>
          </p:cNvGrpSpPr>
          <p:nvPr/>
        </p:nvGrpSpPr>
        <p:grpSpPr>
          <a:xfrm>
            <a:off x="1011177" y="3825044"/>
            <a:ext cx="3180583" cy="2520000"/>
            <a:chOff x="304316" y="4077072"/>
            <a:chExt cx="2726214" cy="2160000"/>
          </a:xfrm>
        </p:grpSpPr>
        <p:grpSp>
          <p:nvGrpSpPr>
            <p:cNvPr id="70" name="Grupa 69"/>
            <p:cNvGrpSpPr>
              <a:grpSpLocks noChangeAspect="1"/>
            </p:cNvGrpSpPr>
            <p:nvPr/>
          </p:nvGrpSpPr>
          <p:grpSpPr>
            <a:xfrm>
              <a:off x="304316" y="4077072"/>
              <a:ext cx="2726214" cy="2160000"/>
              <a:chOff x="972000" y="908720"/>
              <a:chExt cx="7200000" cy="5704615"/>
            </a:xfrm>
          </p:grpSpPr>
          <p:pic>
            <p:nvPicPr>
              <p:cNvPr id="71" name="Obraz 70" descr="1_001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2000" y="908720"/>
                <a:ext cx="7200000" cy="5704615"/>
              </a:xfrm>
              <a:prstGeom prst="rect">
                <a:avLst/>
              </a:prstGeom>
            </p:spPr>
          </p:pic>
          <p:sp>
            <p:nvSpPr>
              <p:cNvPr id="72" name="Prostokąt 71"/>
              <p:cNvSpPr>
                <a:spLocks noChangeAspect="1"/>
              </p:cNvSpPr>
              <p:nvPr/>
            </p:nvSpPr>
            <p:spPr>
              <a:xfrm>
                <a:off x="6012160" y="2564904"/>
                <a:ext cx="396000" cy="39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73" name="pole tekstowe 72"/>
            <p:cNvSpPr txBox="1"/>
            <p:nvPr/>
          </p:nvSpPr>
          <p:spPr>
            <a:xfrm>
              <a:off x="360182" y="4196117"/>
              <a:ext cx="900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smtClean="0"/>
                <a:t>Photo 23</a:t>
              </a:r>
              <a:endParaRPr lang="pl-PL" sz="1200" b="1" dirty="0"/>
            </a:p>
          </p:txBody>
        </p:sp>
      </p:grpSp>
      <p:grpSp>
        <p:nvGrpSpPr>
          <p:cNvPr id="79" name="Grupa 78"/>
          <p:cNvGrpSpPr>
            <a:grpSpLocks noChangeAspect="1"/>
          </p:cNvGrpSpPr>
          <p:nvPr/>
        </p:nvGrpSpPr>
        <p:grpSpPr>
          <a:xfrm>
            <a:off x="5040052" y="3825044"/>
            <a:ext cx="3180583" cy="2520000"/>
            <a:chOff x="287524" y="3897052"/>
            <a:chExt cx="2726214" cy="2160000"/>
          </a:xfrm>
        </p:grpSpPr>
        <p:grpSp>
          <p:nvGrpSpPr>
            <p:cNvPr id="75" name="Grupa 74"/>
            <p:cNvGrpSpPr>
              <a:grpSpLocks noChangeAspect="1"/>
            </p:cNvGrpSpPr>
            <p:nvPr/>
          </p:nvGrpSpPr>
          <p:grpSpPr>
            <a:xfrm>
              <a:off x="287524" y="3897052"/>
              <a:ext cx="2726214" cy="2160000"/>
              <a:chOff x="972000" y="944724"/>
              <a:chExt cx="7200000" cy="5704615"/>
            </a:xfrm>
          </p:grpSpPr>
          <p:pic>
            <p:nvPicPr>
              <p:cNvPr id="76" name="Obraz 75" descr="1_0006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72000" y="944724"/>
                <a:ext cx="7200000" cy="5704615"/>
              </a:xfrm>
              <a:prstGeom prst="rect">
                <a:avLst/>
              </a:prstGeom>
            </p:spPr>
          </p:pic>
          <p:sp>
            <p:nvSpPr>
              <p:cNvPr id="77" name="Prostokąt 76"/>
              <p:cNvSpPr>
                <a:spLocks noChangeAspect="1"/>
              </p:cNvSpPr>
              <p:nvPr/>
            </p:nvSpPr>
            <p:spPr>
              <a:xfrm>
                <a:off x="6516260" y="3969060"/>
                <a:ext cx="396000" cy="396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78" name="pole tekstowe 77"/>
            <p:cNvSpPr txBox="1"/>
            <p:nvPr/>
          </p:nvSpPr>
          <p:spPr>
            <a:xfrm>
              <a:off x="369422" y="4041068"/>
              <a:ext cx="900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200" b="1" dirty="0" smtClean="0"/>
                <a:t>Photo 26</a:t>
              </a:r>
              <a:endParaRPr lang="pl-PL" sz="1200" b="1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classification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scheme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used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year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was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simpler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previous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one (2015).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proposed classification system is easier to understand and provides some leeway in assessing certain parameters.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Bands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should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fall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under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newley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formed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as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it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not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something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normally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Devolatilisation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pores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are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also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newley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formed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rather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altered</a:t>
            </a:r>
            <a:r>
              <a:rPr lang="pl-P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sz="24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Isotropic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/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anisotropic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on the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base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pictures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Should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these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terms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be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replaced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by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homogeneous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/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heterogeneous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aybe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future 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ound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obin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Exercises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replace VR by R, as you label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reflectances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vitrinite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non-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vitrinite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equally with VR = </a:t>
            </a: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vitrinite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reflectance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semifusinite-fusinite</a:t>
            </a:r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heat affected appears to be somewhat hard to distinguish as you basically would have to distinguish, when the heat effect (fire) happened - during self heating or coal deposition and I think, often you can't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l-PL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623964" y="6464362"/>
            <a:ext cx="3896072" cy="24100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1484784"/>
            <a:ext cx="8244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 guess you want them all to be altered as the reflectance is higher than 'prescribed' in the guidelines - but they look like </a:t>
            </a:r>
            <a:r>
              <a:rPr lang="en-GB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vitrinites</a:t>
            </a:r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 me, maybe from a contaminating coal. Wonder if </a:t>
            </a:r>
            <a:r>
              <a:rPr lang="en-GB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highr</a:t>
            </a:r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reflectance alone is argument enough to assume them to be heat affected</a:t>
            </a:r>
            <a:endParaRPr lang="pl-PL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l-PL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55587"/>
              </p:ext>
            </p:extLst>
          </p:nvPr>
        </p:nvGraphicFramePr>
        <p:xfrm>
          <a:off x="251520" y="1196752"/>
          <a:ext cx="8688356" cy="1439999"/>
        </p:xfrm>
        <a:graphic>
          <a:graphicData uri="http://schemas.openxmlformats.org/drawingml/2006/table">
            <a:tbl>
              <a:tblPr/>
              <a:tblGrid>
                <a:gridCol w="433273"/>
                <a:gridCol w="359699"/>
                <a:gridCol w="376048"/>
                <a:gridCol w="408749"/>
                <a:gridCol w="547723"/>
                <a:gridCol w="523199"/>
                <a:gridCol w="425098"/>
                <a:gridCol w="523199"/>
                <a:gridCol w="449624"/>
                <a:gridCol w="425098"/>
                <a:gridCol w="425098"/>
                <a:gridCol w="515023"/>
                <a:gridCol w="318824"/>
                <a:gridCol w="425098"/>
                <a:gridCol w="425098"/>
                <a:gridCol w="367921"/>
                <a:gridCol w="360040"/>
                <a:gridCol w="227272"/>
                <a:gridCol w="420800"/>
                <a:gridCol w="216022"/>
                <a:gridCol w="515450"/>
              </a:tblGrid>
              <a:tr h="279438"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O R G A N I C   P A R T I C LE</a:t>
                      </a:r>
                    </a:p>
                  </a:txBody>
                  <a:tcPr marL="4756" marR="4756" marT="47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MINERALS</a:t>
                      </a:r>
                    </a:p>
                  </a:txBody>
                  <a:tcPr marL="4756" marR="4756" marT="47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71346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Non-altered</a:t>
                      </a:r>
                    </a:p>
                  </a:txBody>
                  <a:tcPr marL="4756" marR="4756" marT="475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Altered</a:t>
                      </a:r>
                      <a:endParaRPr lang="pl-PL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6" marR="4756" marT="47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Newly formed</a:t>
                      </a:r>
                    </a:p>
                  </a:txBody>
                  <a:tcPr marL="4756" marR="4756" marT="47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71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Huminite</a:t>
                      </a:r>
                    </a:p>
                  </a:txBody>
                  <a:tcPr marL="4756" marR="4756" marT="47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Vitrinite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Liptinite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Inertinite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Fluorescent</a:t>
                      </a:r>
                    </a:p>
                  </a:txBody>
                  <a:tcPr marL="4756" marR="4756" marT="47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Non-fluorescent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Isotropic</a:t>
                      </a:r>
                    </a:p>
                  </a:txBody>
                  <a:tcPr marL="4756" marR="4756" marT="475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Anisotropic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fractures, fissures </a:t>
                      </a:r>
                    </a:p>
                  </a:txBody>
                  <a:tcPr marL="4756" marR="4756" marT="475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paler in colour oxidation rims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darker in colour oxidation rims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plasticised edges 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bands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devolatilisation pores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paler in colour particle</a:t>
                      </a: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bitumen</a:t>
                      </a:r>
                    </a:p>
                  </a:txBody>
                  <a:tcPr marL="4756" marR="4756" marT="475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pyrolytic</a:t>
                      </a:r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carbon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chars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graphite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coke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756" marR="4756" marT="4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42" y="3032956"/>
            <a:ext cx="8280000" cy="111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" y="4437112"/>
            <a:ext cx="8280000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612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There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was not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enough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variety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images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be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able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really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test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classification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scheme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would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like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photos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namely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newly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formed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In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fact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photos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correspond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essentially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organic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massive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isotropic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altered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which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represent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only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part of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proposed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classification</a:t>
            </a:r>
            <a:r>
              <a:rPr lang="pl-PL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None/>
            </a:pPr>
            <a:endParaRPr lang="pl-P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Further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comments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None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Altered – </a:t>
            </a:r>
            <a:r>
              <a:rPr lang="en-U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Porous particles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showing porous structure associated with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devolatilisation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related to thermal processes. Porosity being an original feature of maceral, e.g. porosity of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fusinite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is not included here. </a:t>
            </a:r>
            <a:endParaRPr lang="pl-PL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aim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b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of the </a:t>
            </a:r>
            <a:r>
              <a:rPr lang="de-DE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Self-heating 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Working Group: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 algn="just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gather examples of various forms of self-heating-related transformations of organic matter in coal and coal wastes of various ranks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create a classification of these self-heating induced transformations in coal and coal wastes.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Conclusions</a:t>
            </a:r>
            <a:r>
              <a:rPr lang="pl-PL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:</a:t>
            </a:r>
            <a:endParaRPr lang="pl-PL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indent="-630238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much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30238" indent="-630238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713974" y="6356351"/>
            <a:ext cx="3716052" cy="349014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597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activity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indent="-630238">
              <a:buFont typeface="Wingdings" pitchFamily="2" charset="2"/>
              <a:buChar char="v"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Another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Round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Robin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Exercise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2017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testing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classification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greater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variety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forms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more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pictures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630238" indent="-630238">
              <a:buFont typeface="Wingdings" pitchFamily="2" charset="2"/>
              <a:buChar char="v"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Preparing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exercise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on the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base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self-heated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coals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Self-Heating Working </a:t>
            </a:r>
            <a:r>
              <a:rPr lang="en-GB" dirty="0" smtClean="0"/>
              <a:t>Group, Commission III, ICCP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Acknowledgements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indent="-630238">
              <a:buFont typeface="Wingdings" pitchFamily="2" charset="2"/>
              <a:buChar char="v"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Jolanta Kus and Deolinda Flores for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their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help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preparation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Round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Robin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Exercises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reports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630238" indent="-630238">
              <a:buFont typeface="Wingdings" pitchFamily="2" charset="2"/>
              <a:buChar char="v"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all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participants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for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their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time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work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working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group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well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as for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their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comments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630238" indent="-630238">
              <a:buFont typeface="Wingdings" pitchFamily="2" charset="2"/>
              <a:buChar char="v"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Deolinda, Nikki, Ivana, Jim for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sending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pictures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self-heated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Self-Heating Working </a:t>
            </a:r>
            <a:r>
              <a:rPr lang="en-GB" dirty="0" smtClean="0"/>
              <a:t>Group, Commission III, ICCP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936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objective</a:t>
            </a:r>
            <a:r>
              <a:rPr lang="pl-PL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</a:t>
            </a:r>
            <a:r>
              <a:rPr lang="en-GB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l-PL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the 2016 Round Robin Exercise</a:t>
            </a:r>
            <a:r>
              <a:rPr lang="pl-PL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pl-PL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test the newly established and modified classification of transformed organic matter in coal wastes on 30 particles in a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ppt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presentation.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 algn="just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compare the results with the results from the 2015 Round Robin Exercise.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34000" y="6356350"/>
            <a:ext cx="3276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Past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activity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SHWG was established during the 62</a:t>
            </a:r>
            <a:r>
              <a:rPr lang="pl-PL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ICCP Meeting in Oviedo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(2008)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information about it was published in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ICCP News Letter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No. 45, 2008.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Six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Round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Robin Exercises were carried out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2009, 2010, 2012, 2013, 2014, 2015 and 2016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Discussion on the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established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terminology took place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during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63</a:t>
            </a:r>
            <a:r>
              <a:rPr lang="de-DE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rd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ICCP Meeting in Porto in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2011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Discussion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on HOW to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form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recognized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took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place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during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6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r>
              <a:rPr lang="pl-PL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ICCP Meeting in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Beijing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2012 and by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e-mails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after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meeting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08288" y="6416675"/>
            <a:ext cx="338455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Participants</a:t>
            </a:r>
            <a:r>
              <a:rPr lang="pl-PL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2016 </a:t>
            </a:r>
            <a:r>
              <a:rPr lang="pl-PL" sz="3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Round</a:t>
            </a:r>
            <a:r>
              <a:rPr lang="pl-PL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Robin </a:t>
            </a:r>
            <a:r>
              <a:rPr lang="pl-PL" sz="3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Exercise</a:t>
            </a:r>
            <a:r>
              <a:rPr lang="pl-PL" sz="3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sz="3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Kimon Christanis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Deolinda Flores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Manuela Marques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Georgeta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Pred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anu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Stavros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Kalaitzidis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Sławomira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Pusz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Dragana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Životić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Nikki Wagner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Ivana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Sýkorová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oana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Ribeiro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Walter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Pickel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Ali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Ihsan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Karayigit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Walter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Pickel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Paolo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Martizzi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97188" y="6356350"/>
            <a:ext cx="3349625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683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2016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Round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Robin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Exercise</a:t>
            </a:r>
            <a:r>
              <a:rPr lang="de-DE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24" y="1600200"/>
            <a:ext cx="8399276" cy="4817132"/>
          </a:xfrm>
        </p:spPr>
        <p:txBody>
          <a:bodyPr rtlCol="0">
            <a:normAutofit fontScale="92500"/>
          </a:bodyPr>
          <a:lstStyle/>
          <a:p>
            <a:pPr marL="514350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30 photos were selected representing transformed organic matter in coal wastes undergone self-heating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processes.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 rank of unaltered organic matter was 0.6%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Rr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pl-PL" baseline="-25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eflectance values of transformed organic matter were given in the photos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Rr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Rmax.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articipants were asked to distinguish the forms of transformed organic matter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positioned </a:t>
            </a:r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under </a:t>
            </a:r>
            <a:r>
              <a:rPr lang="pl-PL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square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84538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Self-Heating Working Group, Commission III, ICCP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Proposed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new</a:t>
            </a: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classification</a:t>
            </a:r>
            <a:endParaRPr lang="pl-PL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1: 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the nature of the particle. Here two categories are distinguished: organic, mineral</a:t>
            </a:r>
            <a:endParaRPr lang="pl-PL" sz="2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2: 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the degree of alteration of organic particles. Organic particles were divided into three types: non-altered, altered, newly formed</a:t>
            </a:r>
            <a:endParaRPr lang="pl-PL" sz="2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3: 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the structure of particles. That level applies only to altered particles that are divided into: porous, massive</a:t>
            </a:r>
            <a:endParaRPr lang="pl-PL" sz="2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4: 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the optical properties of particles. Both massive and porous particles were divided into two categories depending if they are: fluorescent, non-fluorescent.</a:t>
            </a:r>
            <a:endParaRPr lang="pl-PL" sz="2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5: </a:t>
            </a:r>
            <a:r>
              <a:rPr lang="en-GB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the texture of the particles. In this level fluorescent particles are isotropic and non-fluorescent particles might be: isotropic, anisotropic</a:t>
            </a:r>
            <a:endParaRPr lang="pl-PL" sz="22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879812" y="6356350"/>
            <a:ext cx="3384376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Self-Heating Working Group, Commission III, ICCP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916000" y="6356350"/>
            <a:ext cx="33120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00" y="2168860"/>
            <a:ext cx="8280000" cy="111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6" y="260648"/>
            <a:ext cx="8712968" cy="5976664"/>
          </a:xfrm>
        </p:spPr>
        <p:txBody>
          <a:bodyPr/>
          <a:lstStyle/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Level 6: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determines associations linked with the particle.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It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applies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ONLY to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altered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Various categories can be distinguished among the isotropic and anisotropic particles: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fractures, fissures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paler in colour oxidation rims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darker in colour oxidation rims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plasticised edges 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bands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GB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devolatilisation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pores</a:t>
            </a:r>
            <a:r>
              <a:rPr lang="pl-P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paler in colour particle</a:t>
            </a:r>
            <a:endParaRPr lang="pl-P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533954" y="6356351"/>
            <a:ext cx="4076092" cy="31301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Self-Heating Working Group, Commission III, ICCP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1182</Words>
  <Application>Microsoft Office PowerPoint</Application>
  <PresentationFormat>Pokaz na ekranie (4:3)</PresentationFormat>
  <Paragraphs>138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Report on Self – heating of coal and coal wastes working group </vt:lpstr>
      <vt:lpstr>The aim  of the Self-heating Working Group:</vt:lpstr>
      <vt:lpstr>The objectives  of the 2016 Round Robin Exercise:</vt:lpstr>
      <vt:lpstr>Past activity:</vt:lpstr>
      <vt:lpstr>Participants of 2016 Round Robin Exercise:</vt:lpstr>
      <vt:lpstr>2016 Round Robin Exercise:</vt:lpstr>
      <vt:lpstr>Proposed new classification</vt:lpstr>
      <vt:lpstr>Prezentacja programu PowerPoint</vt:lpstr>
      <vt:lpstr>Prezentacja programu PowerPoint</vt:lpstr>
      <vt:lpstr>Prezentacja programu PowerPoint</vt:lpstr>
      <vt:lpstr>Particles with the highest level of agreement</vt:lpstr>
      <vt:lpstr>Particles with the highest level of agreement (Photo 30)</vt:lpstr>
      <vt:lpstr>The most troublesome forms </vt:lpstr>
      <vt:lpstr>Comments from participants</vt:lpstr>
      <vt:lpstr>Comments from participants</vt:lpstr>
      <vt:lpstr>Comments from participants</vt:lpstr>
      <vt:lpstr>Comments from participants</vt:lpstr>
      <vt:lpstr>Comments from participants</vt:lpstr>
      <vt:lpstr>Further comments</vt:lpstr>
      <vt:lpstr>Conclusions:</vt:lpstr>
      <vt:lpstr>Future activity</vt:lpstr>
      <vt:lpstr>Acknowledgements</vt:lpstr>
    </vt:vector>
  </TitlesOfParts>
  <Company>US-WNoZ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– heating of coal and coal wastes working group </dc:title>
  <dc:creator>Misz Magdalena</dc:creator>
  <cp:lastModifiedBy>Samsung</cp:lastModifiedBy>
  <cp:revision>344</cp:revision>
  <dcterms:created xsi:type="dcterms:W3CDTF">2010-09-24T09:18:04Z</dcterms:created>
  <dcterms:modified xsi:type="dcterms:W3CDTF">2016-09-20T16:10:14Z</dcterms:modified>
</cp:coreProperties>
</file>