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419" r:id="rId3"/>
    <p:sldId id="420" r:id="rId4"/>
    <p:sldId id="421" r:id="rId5"/>
    <p:sldId id="418" r:id="rId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usj" initials=""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61" autoAdjust="0"/>
    <p:restoredTop sz="94660"/>
  </p:normalViewPr>
  <p:slideViewPr>
    <p:cSldViewPr>
      <p:cViewPr varScale="1">
        <p:scale>
          <a:sx n="61" d="100"/>
          <a:sy n="61" d="100"/>
        </p:scale>
        <p:origin x="-978" y="-84"/>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545429B3-50AE-4CDF-B2FB-2CE8B3EA6E3B}" type="datetimeFigureOut">
              <a:rPr lang="en-GB"/>
              <a:pPr>
                <a:defRPr/>
              </a:pPr>
              <a:t>22/09/2018</a:t>
            </a:fld>
            <a:endParaRPr lang="en-GB"/>
          </a:p>
        </p:txBody>
      </p:sp>
      <p:sp>
        <p:nvSpPr>
          <p:cNvPr id="4" name="Symbol zastępczy obrazu slajd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endParaRPr lang="en-GB" noProof="0"/>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35DCC76-CFC6-460C-A5FF-C196A0B637B8}" type="slidenum">
              <a:rPr lang="en-GB"/>
              <a:pPr>
                <a:defRPr/>
              </a:pPr>
              <a:t>‹#›</a:t>
            </a:fld>
            <a:endParaRPr lang="en-GB"/>
          </a:p>
        </p:txBody>
      </p:sp>
    </p:spTree>
    <p:extLst>
      <p:ext uri="{BB962C8B-B14F-4D97-AF65-F5344CB8AC3E}">
        <p14:creationId xmlns:p14="http://schemas.microsoft.com/office/powerpoint/2010/main" val="22982706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ymbol zastępczy obrazu slajdu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15362"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15363"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287CF9-F307-48EC-A6EA-2A7960C35C2C}" type="slidenum">
              <a:rPr lang="en-GB"/>
              <a:pPr fontAlgn="base">
                <a:spcBef>
                  <a:spcPct val="0"/>
                </a:spcBef>
                <a:spcAft>
                  <a:spcPct val="0"/>
                </a:spcAft>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914400" y="2130426"/>
            <a:ext cx="10363200" cy="1470025"/>
          </a:xfrm>
        </p:spPr>
        <p:txBody>
          <a:bodyPr/>
          <a:lstStyle/>
          <a:p>
            <a:r>
              <a:rPr lang="pl-PL" smtClean="0"/>
              <a:t>Kliknij, aby edytować styl</a:t>
            </a:r>
            <a:endParaRPr lang="en-GB"/>
          </a:p>
        </p:txBody>
      </p:sp>
      <p:sp>
        <p:nvSpPr>
          <p:cNvPr id="3" name="Podtytuł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GB"/>
          </a:p>
        </p:txBody>
      </p:sp>
      <p:sp>
        <p:nvSpPr>
          <p:cNvPr id="4" name="Symbol zastępczy daty 3"/>
          <p:cNvSpPr>
            <a:spLocks noGrp="1"/>
          </p:cNvSpPr>
          <p:nvPr>
            <p:ph type="dt" sz="half" idx="10"/>
          </p:nvPr>
        </p:nvSpPr>
        <p:spPr/>
        <p:txBody>
          <a:bodyPr/>
          <a:lstStyle>
            <a:lvl1pPr>
              <a:defRPr/>
            </a:lvl1pPr>
          </a:lstStyle>
          <a:p>
            <a:pPr>
              <a:defRPr/>
            </a:pPr>
            <a:fld id="{D0EDF770-029E-462C-BE8E-35CE61D9A273}" type="datetime1">
              <a:rPr lang="en-GB"/>
              <a:pPr>
                <a:defRPr/>
              </a:pPr>
              <a:t>22/09/2018</a:t>
            </a:fld>
            <a:endParaRPr lang="en-GB"/>
          </a:p>
        </p:txBody>
      </p:sp>
      <p:sp>
        <p:nvSpPr>
          <p:cNvPr id="5" name="Symbol zastępczy stopki 4"/>
          <p:cNvSpPr>
            <a:spLocks noGrp="1"/>
          </p:cNvSpPr>
          <p:nvPr>
            <p:ph type="ftr" sz="quarter" idx="11"/>
          </p:nvPr>
        </p:nvSpPr>
        <p:spPr/>
        <p:txBody>
          <a:bodyPr/>
          <a:lstStyle>
            <a:lvl1pPr>
              <a:defRPr/>
            </a:lvl1pPr>
          </a:lstStyle>
          <a:p>
            <a:pPr>
              <a:defRPr/>
            </a:pPr>
            <a:r>
              <a:rPr lang="en-GB"/>
              <a:t>Self-Heating Working Group, Commission III, ICCP</a:t>
            </a:r>
          </a:p>
        </p:txBody>
      </p:sp>
      <p:sp>
        <p:nvSpPr>
          <p:cNvPr id="6" name="Symbol zastępczy numeru slajdu 5"/>
          <p:cNvSpPr>
            <a:spLocks noGrp="1"/>
          </p:cNvSpPr>
          <p:nvPr>
            <p:ph type="sldNum" sz="quarter" idx="12"/>
          </p:nvPr>
        </p:nvSpPr>
        <p:spPr/>
        <p:txBody>
          <a:bodyPr/>
          <a:lstStyle>
            <a:lvl1pPr>
              <a:defRPr/>
            </a:lvl1pPr>
          </a:lstStyle>
          <a:p>
            <a:pPr>
              <a:defRPr/>
            </a:pPr>
            <a:fld id="{81165223-EF10-4CB2-A1C5-C3E83CBC92AF}" type="slidenum">
              <a:rPr lang="en-GB"/>
              <a:pPr>
                <a:defRPr/>
              </a:pPr>
              <a:t>‹#›</a:t>
            </a:fld>
            <a:endParaRPr lang="en-GB"/>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GB"/>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daty 3"/>
          <p:cNvSpPr>
            <a:spLocks noGrp="1"/>
          </p:cNvSpPr>
          <p:nvPr>
            <p:ph type="dt" sz="half" idx="10"/>
          </p:nvPr>
        </p:nvSpPr>
        <p:spPr/>
        <p:txBody>
          <a:bodyPr/>
          <a:lstStyle>
            <a:lvl1pPr>
              <a:defRPr/>
            </a:lvl1pPr>
          </a:lstStyle>
          <a:p>
            <a:pPr>
              <a:defRPr/>
            </a:pPr>
            <a:fld id="{6CD7E25F-65A4-4048-BC37-934A92E42FB5}" type="datetime1">
              <a:rPr lang="en-GB"/>
              <a:pPr>
                <a:defRPr/>
              </a:pPr>
              <a:t>22/09/2018</a:t>
            </a:fld>
            <a:endParaRPr lang="en-GB"/>
          </a:p>
        </p:txBody>
      </p:sp>
      <p:sp>
        <p:nvSpPr>
          <p:cNvPr id="5" name="Symbol zastępczy stopki 4"/>
          <p:cNvSpPr>
            <a:spLocks noGrp="1"/>
          </p:cNvSpPr>
          <p:nvPr>
            <p:ph type="ftr" sz="quarter" idx="11"/>
          </p:nvPr>
        </p:nvSpPr>
        <p:spPr/>
        <p:txBody>
          <a:bodyPr/>
          <a:lstStyle>
            <a:lvl1pPr>
              <a:defRPr/>
            </a:lvl1pPr>
          </a:lstStyle>
          <a:p>
            <a:pPr>
              <a:defRPr/>
            </a:pPr>
            <a:r>
              <a:rPr lang="en-GB"/>
              <a:t>Self-Heating Working Group, Commission III, ICCP</a:t>
            </a:r>
          </a:p>
        </p:txBody>
      </p:sp>
      <p:sp>
        <p:nvSpPr>
          <p:cNvPr id="6" name="Symbol zastępczy numeru slajdu 5"/>
          <p:cNvSpPr>
            <a:spLocks noGrp="1"/>
          </p:cNvSpPr>
          <p:nvPr>
            <p:ph type="sldNum" sz="quarter" idx="12"/>
          </p:nvPr>
        </p:nvSpPr>
        <p:spPr/>
        <p:txBody>
          <a:bodyPr/>
          <a:lstStyle>
            <a:lvl1pPr>
              <a:defRPr/>
            </a:lvl1pPr>
          </a:lstStyle>
          <a:p>
            <a:pPr>
              <a:defRPr/>
            </a:pPr>
            <a:fld id="{639F49DC-DDFF-42D0-8FF0-A21852EAEBAE}" type="slidenum">
              <a:rPr lang="en-GB"/>
              <a:pPr>
                <a:defRPr/>
              </a:pPr>
              <a:t>‹#›</a:t>
            </a:fld>
            <a:endParaRPr lang="en-GB"/>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839200" y="274639"/>
            <a:ext cx="2743200" cy="5851525"/>
          </a:xfrm>
        </p:spPr>
        <p:txBody>
          <a:bodyPr vert="eaVert"/>
          <a:lstStyle/>
          <a:p>
            <a:r>
              <a:rPr lang="pl-PL" smtClean="0"/>
              <a:t>Kliknij, aby edytować styl</a:t>
            </a:r>
            <a:endParaRPr lang="en-GB"/>
          </a:p>
        </p:txBody>
      </p:sp>
      <p:sp>
        <p:nvSpPr>
          <p:cNvPr id="3" name="Symbol zastępczy tytułu pionowego 2"/>
          <p:cNvSpPr>
            <a:spLocks noGrp="1"/>
          </p:cNvSpPr>
          <p:nvPr>
            <p:ph type="body" orient="vert" idx="1"/>
          </p:nvPr>
        </p:nvSpPr>
        <p:spPr>
          <a:xfrm>
            <a:off x="609600" y="274639"/>
            <a:ext cx="80264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daty 3"/>
          <p:cNvSpPr>
            <a:spLocks noGrp="1"/>
          </p:cNvSpPr>
          <p:nvPr>
            <p:ph type="dt" sz="half" idx="10"/>
          </p:nvPr>
        </p:nvSpPr>
        <p:spPr/>
        <p:txBody>
          <a:bodyPr/>
          <a:lstStyle>
            <a:lvl1pPr>
              <a:defRPr/>
            </a:lvl1pPr>
          </a:lstStyle>
          <a:p>
            <a:pPr>
              <a:defRPr/>
            </a:pPr>
            <a:fld id="{1D88E1E8-837A-402E-8F3F-2E77F77BC99D}" type="datetime1">
              <a:rPr lang="en-GB"/>
              <a:pPr>
                <a:defRPr/>
              </a:pPr>
              <a:t>22/09/2018</a:t>
            </a:fld>
            <a:endParaRPr lang="en-GB"/>
          </a:p>
        </p:txBody>
      </p:sp>
      <p:sp>
        <p:nvSpPr>
          <p:cNvPr id="5" name="Symbol zastępczy stopki 4"/>
          <p:cNvSpPr>
            <a:spLocks noGrp="1"/>
          </p:cNvSpPr>
          <p:nvPr>
            <p:ph type="ftr" sz="quarter" idx="11"/>
          </p:nvPr>
        </p:nvSpPr>
        <p:spPr/>
        <p:txBody>
          <a:bodyPr/>
          <a:lstStyle>
            <a:lvl1pPr>
              <a:defRPr/>
            </a:lvl1pPr>
          </a:lstStyle>
          <a:p>
            <a:pPr>
              <a:defRPr/>
            </a:pPr>
            <a:r>
              <a:rPr lang="en-GB"/>
              <a:t>Self-Heating Working Group, Commission III, ICCP</a:t>
            </a:r>
          </a:p>
        </p:txBody>
      </p:sp>
      <p:sp>
        <p:nvSpPr>
          <p:cNvPr id="6" name="Symbol zastępczy numeru slajdu 5"/>
          <p:cNvSpPr>
            <a:spLocks noGrp="1"/>
          </p:cNvSpPr>
          <p:nvPr>
            <p:ph type="sldNum" sz="quarter" idx="12"/>
          </p:nvPr>
        </p:nvSpPr>
        <p:spPr/>
        <p:txBody>
          <a:bodyPr/>
          <a:lstStyle>
            <a:lvl1pPr>
              <a:defRPr/>
            </a:lvl1pPr>
          </a:lstStyle>
          <a:p>
            <a:pPr>
              <a:defRPr/>
            </a:pPr>
            <a:fld id="{B0B73D5F-E274-45D1-96F4-DE3A9FCF2877}" type="slidenum">
              <a:rPr lang="en-GB"/>
              <a:pPr>
                <a:defRPr/>
              </a:pPr>
              <a:t>‹#›</a:t>
            </a:fld>
            <a:endParaRPr lang="en-GB"/>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GB"/>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daty 3"/>
          <p:cNvSpPr>
            <a:spLocks noGrp="1"/>
          </p:cNvSpPr>
          <p:nvPr>
            <p:ph type="dt" sz="half" idx="10"/>
          </p:nvPr>
        </p:nvSpPr>
        <p:spPr/>
        <p:txBody>
          <a:bodyPr/>
          <a:lstStyle>
            <a:lvl1pPr>
              <a:defRPr/>
            </a:lvl1pPr>
          </a:lstStyle>
          <a:p>
            <a:pPr>
              <a:defRPr/>
            </a:pPr>
            <a:fld id="{22EE30BA-E842-4A63-A5C7-0AC037130C6E}" type="datetime1">
              <a:rPr lang="en-GB"/>
              <a:pPr>
                <a:defRPr/>
              </a:pPr>
              <a:t>22/09/2018</a:t>
            </a:fld>
            <a:endParaRPr lang="en-GB"/>
          </a:p>
        </p:txBody>
      </p:sp>
      <p:sp>
        <p:nvSpPr>
          <p:cNvPr id="5" name="Symbol zastępczy stopki 4"/>
          <p:cNvSpPr>
            <a:spLocks noGrp="1"/>
          </p:cNvSpPr>
          <p:nvPr>
            <p:ph type="ftr" sz="quarter" idx="11"/>
          </p:nvPr>
        </p:nvSpPr>
        <p:spPr/>
        <p:txBody>
          <a:bodyPr/>
          <a:lstStyle>
            <a:lvl1pPr>
              <a:defRPr/>
            </a:lvl1pPr>
          </a:lstStyle>
          <a:p>
            <a:pPr>
              <a:defRPr/>
            </a:pPr>
            <a:r>
              <a:rPr lang="en-GB"/>
              <a:t>Self-Heating Working Group, Commission III, ICCP</a:t>
            </a:r>
          </a:p>
        </p:txBody>
      </p:sp>
      <p:sp>
        <p:nvSpPr>
          <p:cNvPr id="6" name="Symbol zastępczy numeru slajdu 5"/>
          <p:cNvSpPr>
            <a:spLocks noGrp="1"/>
          </p:cNvSpPr>
          <p:nvPr>
            <p:ph type="sldNum" sz="quarter" idx="12"/>
          </p:nvPr>
        </p:nvSpPr>
        <p:spPr/>
        <p:txBody>
          <a:bodyPr/>
          <a:lstStyle>
            <a:lvl1pPr>
              <a:defRPr/>
            </a:lvl1pPr>
          </a:lstStyle>
          <a:p>
            <a:pPr>
              <a:defRPr/>
            </a:pPr>
            <a:fld id="{EB56E16E-8E46-479B-85A9-F581F71C86F9}" type="slidenum">
              <a:rPr lang="en-GB"/>
              <a:pPr>
                <a:defRPr/>
              </a:pPr>
              <a:t>‹#›</a:t>
            </a:fld>
            <a:endParaRPr lang="en-GB"/>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963084" y="4406901"/>
            <a:ext cx="10363200" cy="1362075"/>
          </a:xfrm>
        </p:spPr>
        <p:txBody>
          <a:bodyPr anchor="t"/>
          <a:lstStyle>
            <a:lvl1pPr algn="l">
              <a:defRPr sz="4000" b="1" cap="all"/>
            </a:lvl1pPr>
          </a:lstStyle>
          <a:p>
            <a:r>
              <a:rPr lang="pl-PL" smtClean="0"/>
              <a:t>Kliknij, aby edytować styl</a:t>
            </a:r>
            <a:endParaRPr lang="en-GB"/>
          </a:p>
        </p:txBody>
      </p:sp>
      <p:sp>
        <p:nvSpPr>
          <p:cNvPr id="3" name="Symbol zastępczy tekst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A6475AF3-4233-4FBC-B834-8633B3C10CAA}" type="datetime1">
              <a:rPr lang="en-GB"/>
              <a:pPr>
                <a:defRPr/>
              </a:pPr>
              <a:t>22/09/2018</a:t>
            </a:fld>
            <a:endParaRPr lang="en-GB"/>
          </a:p>
        </p:txBody>
      </p:sp>
      <p:sp>
        <p:nvSpPr>
          <p:cNvPr id="5" name="Symbol zastępczy stopki 4"/>
          <p:cNvSpPr>
            <a:spLocks noGrp="1"/>
          </p:cNvSpPr>
          <p:nvPr>
            <p:ph type="ftr" sz="quarter" idx="11"/>
          </p:nvPr>
        </p:nvSpPr>
        <p:spPr/>
        <p:txBody>
          <a:bodyPr/>
          <a:lstStyle>
            <a:lvl1pPr>
              <a:defRPr/>
            </a:lvl1pPr>
          </a:lstStyle>
          <a:p>
            <a:pPr>
              <a:defRPr/>
            </a:pPr>
            <a:r>
              <a:rPr lang="en-GB"/>
              <a:t>Self-Heating Working Group, Commission III, ICCP</a:t>
            </a:r>
          </a:p>
        </p:txBody>
      </p:sp>
      <p:sp>
        <p:nvSpPr>
          <p:cNvPr id="6" name="Symbol zastępczy numeru slajdu 5"/>
          <p:cNvSpPr>
            <a:spLocks noGrp="1"/>
          </p:cNvSpPr>
          <p:nvPr>
            <p:ph type="sldNum" sz="quarter" idx="12"/>
          </p:nvPr>
        </p:nvSpPr>
        <p:spPr/>
        <p:txBody>
          <a:bodyPr/>
          <a:lstStyle>
            <a:lvl1pPr>
              <a:defRPr/>
            </a:lvl1pPr>
          </a:lstStyle>
          <a:p>
            <a:pPr>
              <a:defRPr/>
            </a:pPr>
            <a:fld id="{A74F3F27-721F-4191-B0F8-761FBBE859EE}" type="slidenum">
              <a:rPr lang="en-GB"/>
              <a:pPr>
                <a:defRPr/>
              </a:pPr>
              <a:t>‹#›</a:t>
            </a:fld>
            <a:endParaRPr lang="en-GB"/>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GB"/>
          </a:p>
        </p:txBody>
      </p:sp>
      <p:sp>
        <p:nvSpPr>
          <p:cNvPr id="3" name="Symbol zastępczy zawartości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zawartości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5" name="Symbol zastępczy daty 3"/>
          <p:cNvSpPr>
            <a:spLocks noGrp="1"/>
          </p:cNvSpPr>
          <p:nvPr>
            <p:ph type="dt" sz="half" idx="10"/>
          </p:nvPr>
        </p:nvSpPr>
        <p:spPr/>
        <p:txBody>
          <a:bodyPr/>
          <a:lstStyle>
            <a:lvl1pPr>
              <a:defRPr/>
            </a:lvl1pPr>
          </a:lstStyle>
          <a:p>
            <a:pPr>
              <a:defRPr/>
            </a:pPr>
            <a:fld id="{757BBCBE-C9A0-42B2-AA26-C77D5495EDC1}" type="datetime1">
              <a:rPr lang="en-GB"/>
              <a:pPr>
                <a:defRPr/>
              </a:pPr>
              <a:t>22/09/2018</a:t>
            </a:fld>
            <a:endParaRPr lang="en-GB"/>
          </a:p>
        </p:txBody>
      </p:sp>
      <p:sp>
        <p:nvSpPr>
          <p:cNvPr id="6" name="Symbol zastępczy stopki 4"/>
          <p:cNvSpPr>
            <a:spLocks noGrp="1"/>
          </p:cNvSpPr>
          <p:nvPr>
            <p:ph type="ftr" sz="quarter" idx="11"/>
          </p:nvPr>
        </p:nvSpPr>
        <p:spPr/>
        <p:txBody>
          <a:bodyPr/>
          <a:lstStyle>
            <a:lvl1pPr>
              <a:defRPr/>
            </a:lvl1pPr>
          </a:lstStyle>
          <a:p>
            <a:pPr>
              <a:defRPr/>
            </a:pPr>
            <a:r>
              <a:rPr lang="en-GB"/>
              <a:t>Self-Heating Working Group, Commission III, ICCP</a:t>
            </a:r>
          </a:p>
        </p:txBody>
      </p:sp>
      <p:sp>
        <p:nvSpPr>
          <p:cNvPr id="7" name="Symbol zastępczy numeru slajdu 5"/>
          <p:cNvSpPr>
            <a:spLocks noGrp="1"/>
          </p:cNvSpPr>
          <p:nvPr>
            <p:ph type="sldNum" sz="quarter" idx="12"/>
          </p:nvPr>
        </p:nvSpPr>
        <p:spPr/>
        <p:txBody>
          <a:bodyPr/>
          <a:lstStyle>
            <a:lvl1pPr>
              <a:defRPr/>
            </a:lvl1pPr>
          </a:lstStyle>
          <a:p>
            <a:pPr>
              <a:defRPr/>
            </a:pPr>
            <a:fld id="{CE471882-1A95-4CC1-ACD8-7DC5601B8B95}" type="slidenum">
              <a:rPr lang="en-GB"/>
              <a:pPr>
                <a:defRPr/>
              </a:pPr>
              <a:t>‹#›</a:t>
            </a:fld>
            <a:endParaRPr lang="en-GB"/>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en-GB"/>
          </a:p>
        </p:txBody>
      </p:sp>
      <p:sp>
        <p:nvSpPr>
          <p:cNvPr id="3" name="Symbol zastępczy tekst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5" name="Symbol zastępczy tekst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7" name="Symbol zastępczy daty 3"/>
          <p:cNvSpPr>
            <a:spLocks noGrp="1"/>
          </p:cNvSpPr>
          <p:nvPr>
            <p:ph type="dt" sz="half" idx="10"/>
          </p:nvPr>
        </p:nvSpPr>
        <p:spPr/>
        <p:txBody>
          <a:bodyPr/>
          <a:lstStyle>
            <a:lvl1pPr>
              <a:defRPr/>
            </a:lvl1pPr>
          </a:lstStyle>
          <a:p>
            <a:pPr>
              <a:defRPr/>
            </a:pPr>
            <a:fld id="{815ECF6D-73F9-4B5C-BB7F-C22864D8E639}" type="datetime1">
              <a:rPr lang="en-GB"/>
              <a:pPr>
                <a:defRPr/>
              </a:pPr>
              <a:t>22/09/2018</a:t>
            </a:fld>
            <a:endParaRPr lang="en-GB"/>
          </a:p>
        </p:txBody>
      </p:sp>
      <p:sp>
        <p:nvSpPr>
          <p:cNvPr id="8" name="Symbol zastępczy stopki 4"/>
          <p:cNvSpPr>
            <a:spLocks noGrp="1"/>
          </p:cNvSpPr>
          <p:nvPr>
            <p:ph type="ftr" sz="quarter" idx="11"/>
          </p:nvPr>
        </p:nvSpPr>
        <p:spPr/>
        <p:txBody>
          <a:bodyPr/>
          <a:lstStyle>
            <a:lvl1pPr>
              <a:defRPr/>
            </a:lvl1pPr>
          </a:lstStyle>
          <a:p>
            <a:pPr>
              <a:defRPr/>
            </a:pPr>
            <a:r>
              <a:rPr lang="en-GB"/>
              <a:t>Self-Heating Working Group, Commission III, ICCP</a:t>
            </a:r>
          </a:p>
        </p:txBody>
      </p:sp>
      <p:sp>
        <p:nvSpPr>
          <p:cNvPr id="9" name="Symbol zastępczy numeru slajdu 5"/>
          <p:cNvSpPr>
            <a:spLocks noGrp="1"/>
          </p:cNvSpPr>
          <p:nvPr>
            <p:ph type="sldNum" sz="quarter" idx="12"/>
          </p:nvPr>
        </p:nvSpPr>
        <p:spPr/>
        <p:txBody>
          <a:bodyPr/>
          <a:lstStyle>
            <a:lvl1pPr>
              <a:defRPr/>
            </a:lvl1pPr>
          </a:lstStyle>
          <a:p>
            <a:pPr>
              <a:defRPr/>
            </a:pPr>
            <a:fld id="{396178BA-7EF6-44CC-A146-8956D7292559}" type="slidenum">
              <a:rPr lang="en-GB"/>
              <a:pPr>
                <a:defRPr/>
              </a:pPr>
              <a:t>‹#›</a:t>
            </a:fld>
            <a:endParaRPr lang="en-GB"/>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GB"/>
          </a:p>
        </p:txBody>
      </p:sp>
      <p:sp>
        <p:nvSpPr>
          <p:cNvPr id="3" name="Symbol zastępczy daty 3"/>
          <p:cNvSpPr>
            <a:spLocks noGrp="1"/>
          </p:cNvSpPr>
          <p:nvPr>
            <p:ph type="dt" sz="half" idx="10"/>
          </p:nvPr>
        </p:nvSpPr>
        <p:spPr/>
        <p:txBody>
          <a:bodyPr/>
          <a:lstStyle>
            <a:lvl1pPr>
              <a:defRPr/>
            </a:lvl1pPr>
          </a:lstStyle>
          <a:p>
            <a:pPr>
              <a:defRPr/>
            </a:pPr>
            <a:fld id="{47DD067D-46F9-40F0-A8FA-BC01249258B7}" type="datetime1">
              <a:rPr lang="en-GB"/>
              <a:pPr>
                <a:defRPr/>
              </a:pPr>
              <a:t>22/09/2018</a:t>
            </a:fld>
            <a:endParaRPr lang="en-GB"/>
          </a:p>
        </p:txBody>
      </p:sp>
      <p:sp>
        <p:nvSpPr>
          <p:cNvPr id="4" name="Symbol zastępczy stopki 4"/>
          <p:cNvSpPr>
            <a:spLocks noGrp="1"/>
          </p:cNvSpPr>
          <p:nvPr>
            <p:ph type="ftr" sz="quarter" idx="11"/>
          </p:nvPr>
        </p:nvSpPr>
        <p:spPr/>
        <p:txBody>
          <a:bodyPr/>
          <a:lstStyle>
            <a:lvl1pPr>
              <a:defRPr/>
            </a:lvl1pPr>
          </a:lstStyle>
          <a:p>
            <a:pPr>
              <a:defRPr/>
            </a:pPr>
            <a:r>
              <a:rPr lang="en-GB"/>
              <a:t>Self-Heating Working Group, Commission III, ICCP</a:t>
            </a:r>
          </a:p>
        </p:txBody>
      </p:sp>
      <p:sp>
        <p:nvSpPr>
          <p:cNvPr id="5" name="Symbol zastępczy numeru slajdu 5"/>
          <p:cNvSpPr>
            <a:spLocks noGrp="1"/>
          </p:cNvSpPr>
          <p:nvPr>
            <p:ph type="sldNum" sz="quarter" idx="12"/>
          </p:nvPr>
        </p:nvSpPr>
        <p:spPr/>
        <p:txBody>
          <a:bodyPr/>
          <a:lstStyle>
            <a:lvl1pPr>
              <a:defRPr/>
            </a:lvl1pPr>
          </a:lstStyle>
          <a:p>
            <a:pPr>
              <a:defRPr/>
            </a:pPr>
            <a:fld id="{78325738-FF9D-4810-B656-4AF82E545509}" type="slidenum">
              <a:rPr lang="en-GB"/>
              <a:pPr>
                <a:defRPr/>
              </a:pPr>
              <a:t>‹#›</a:t>
            </a:fld>
            <a:endParaRPr lang="en-GB"/>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B600A8A3-DD45-461E-887F-9C6208778522}" type="datetime1">
              <a:rPr lang="en-GB"/>
              <a:pPr>
                <a:defRPr/>
              </a:pPr>
              <a:t>22/09/2018</a:t>
            </a:fld>
            <a:endParaRPr lang="en-GB"/>
          </a:p>
        </p:txBody>
      </p:sp>
      <p:sp>
        <p:nvSpPr>
          <p:cNvPr id="3" name="Symbol zastępczy stopki 4"/>
          <p:cNvSpPr>
            <a:spLocks noGrp="1"/>
          </p:cNvSpPr>
          <p:nvPr>
            <p:ph type="ftr" sz="quarter" idx="11"/>
          </p:nvPr>
        </p:nvSpPr>
        <p:spPr/>
        <p:txBody>
          <a:bodyPr/>
          <a:lstStyle>
            <a:lvl1pPr>
              <a:defRPr/>
            </a:lvl1pPr>
          </a:lstStyle>
          <a:p>
            <a:pPr>
              <a:defRPr/>
            </a:pPr>
            <a:r>
              <a:rPr lang="en-GB"/>
              <a:t>Self-Heating Working Group, Commission III, ICCP</a:t>
            </a:r>
          </a:p>
        </p:txBody>
      </p:sp>
      <p:sp>
        <p:nvSpPr>
          <p:cNvPr id="4" name="Symbol zastępczy numeru slajdu 5"/>
          <p:cNvSpPr>
            <a:spLocks noGrp="1"/>
          </p:cNvSpPr>
          <p:nvPr>
            <p:ph type="sldNum" sz="quarter" idx="12"/>
          </p:nvPr>
        </p:nvSpPr>
        <p:spPr/>
        <p:txBody>
          <a:bodyPr/>
          <a:lstStyle>
            <a:lvl1pPr>
              <a:defRPr/>
            </a:lvl1pPr>
          </a:lstStyle>
          <a:p>
            <a:pPr>
              <a:defRPr/>
            </a:pPr>
            <a:fld id="{0DB102D6-201A-4419-B337-E0D05A55D561}" type="slidenum">
              <a:rPr lang="en-GB"/>
              <a:pPr>
                <a:defRPr/>
              </a:pPr>
              <a:t>‹#›</a:t>
            </a:fld>
            <a:endParaRPr lang="en-GB"/>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09601" y="273050"/>
            <a:ext cx="4011084" cy="1162050"/>
          </a:xfrm>
        </p:spPr>
        <p:txBody>
          <a:bodyPr anchor="b"/>
          <a:lstStyle>
            <a:lvl1pPr algn="l">
              <a:defRPr sz="2000" b="1"/>
            </a:lvl1pPr>
          </a:lstStyle>
          <a:p>
            <a:r>
              <a:rPr lang="pl-PL" smtClean="0"/>
              <a:t>Kliknij, aby edytować styl</a:t>
            </a:r>
            <a:endParaRPr lang="en-GB"/>
          </a:p>
        </p:txBody>
      </p:sp>
      <p:sp>
        <p:nvSpPr>
          <p:cNvPr id="3" name="Symbol zastępczy zawartości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tekst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25C715CC-E4D3-4616-A4F4-87BAE105EF72}" type="datetime1">
              <a:rPr lang="en-GB"/>
              <a:pPr>
                <a:defRPr/>
              </a:pPr>
              <a:t>22/09/2018</a:t>
            </a:fld>
            <a:endParaRPr lang="en-GB"/>
          </a:p>
        </p:txBody>
      </p:sp>
      <p:sp>
        <p:nvSpPr>
          <p:cNvPr id="6" name="Symbol zastępczy stopki 4"/>
          <p:cNvSpPr>
            <a:spLocks noGrp="1"/>
          </p:cNvSpPr>
          <p:nvPr>
            <p:ph type="ftr" sz="quarter" idx="11"/>
          </p:nvPr>
        </p:nvSpPr>
        <p:spPr/>
        <p:txBody>
          <a:bodyPr/>
          <a:lstStyle>
            <a:lvl1pPr>
              <a:defRPr/>
            </a:lvl1pPr>
          </a:lstStyle>
          <a:p>
            <a:pPr>
              <a:defRPr/>
            </a:pPr>
            <a:r>
              <a:rPr lang="en-GB"/>
              <a:t>Self-Heating Working Group, Commission III, ICCP</a:t>
            </a:r>
          </a:p>
        </p:txBody>
      </p:sp>
      <p:sp>
        <p:nvSpPr>
          <p:cNvPr id="7" name="Symbol zastępczy numeru slajdu 5"/>
          <p:cNvSpPr>
            <a:spLocks noGrp="1"/>
          </p:cNvSpPr>
          <p:nvPr>
            <p:ph type="sldNum" sz="quarter" idx="12"/>
          </p:nvPr>
        </p:nvSpPr>
        <p:spPr/>
        <p:txBody>
          <a:bodyPr/>
          <a:lstStyle>
            <a:lvl1pPr>
              <a:defRPr/>
            </a:lvl1pPr>
          </a:lstStyle>
          <a:p>
            <a:pPr>
              <a:defRPr/>
            </a:pPr>
            <a:fld id="{8C302B3D-7DDD-42CF-B496-6793FA031853}" type="slidenum">
              <a:rPr lang="en-GB"/>
              <a:pPr>
                <a:defRPr/>
              </a:pPr>
              <a:t>‹#›</a:t>
            </a:fld>
            <a:endParaRPr lang="en-GB"/>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389717" y="4800600"/>
            <a:ext cx="7315200" cy="566738"/>
          </a:xfrm>
        </p:spPr>
        <p:txBody>
          <a:bodyPr anchor="b"/>
          <a:lstStyle>
            <a:lvl1pPr algn="l">
              <a:defRPr sz="2000" b="1"/>
            </a:lvl1pPr>
          </a:lstStyle>
          <a:p>
            <a:r>
              <a:rPr lang="pl-PL" smtClean="0"/>
              <a:t>Kliknij, aby edytować styl</a:t>
            </a:r>
            <a:endParaRPr lang="en-GB"/>
          </a:p>
        </p:txBody>
      </p:sp>
      <p:sp>
        <p:nvSpPr>
          <p:cNvPr id="3" name="Symbol zastępczy obrazu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Symbol zastępczy tekst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F88EFB46-F0E4-48A7-91B0-F4C072F9F4BD}" type="datetime1">
              <a:rPr lang="en-GB"/>
              <a:pPr>
                <a:defRPr/>
              </a:pPr>
              <a:t>22/09/2018</a:t>
            </a:fld>
            <a:endParaRPr lang="en-GB"/>
          </a:p>
        </p:txBody>
      </p:sp>
      <p:sp>
        <p:nvSpPr>
          <p:cNvPr id="6" name="Symbol zastępczy stopki 4"/>
          <p:cNvSpPr>
            <a:spLocks noGrp="1"/>
          </p:cNvSpPr>
          <p:nvPr>
            <p:ph type="ftr" sz="quarter" idx="11"/>
          </p:nvPr>
        </p:nvSpPr>
        <p:spPr/>
        <p:txBody>
          <a:bodyPr/>
          <a:lstStyle>
            <a:lvl1pPr>
              <a:defRPr/>
            </a:lvl1pPr>
          </a:lstStyle>
          <a:p>
            <a:pPr>
              <a:defRPr/>
            </a:pPr>
            <a:r>
              <a:rPr lang="en-GB"/>
              <a:t>Self-Heating Working Group, Commission III, ICCP</a:t>
            </a:r>
          </a:p>
        </p:txBody>
      </p:sp>
      <p:sp>
        <p:nvSpPr>
          <p:cNvPr id="7" name="Symbol zastępczy numeru slajdu 5"/>
          <p:cNvSpPr>
            <a:spLocks noGrp="1"/>
          </p:cNvSpPr>
          <p:nvPr>
            <p:ph type="sldNum" sz="quarter" idx="12"/>
          </p:nvPr>
        </p:nvSpPr>
        <p:spPr/>
        <p:txBody>
          <a:bodyPr/>
          <a:lstStyle>
            <a:lvl1pPr>
              <a:defRPr/>
            </a:lvl1pPr>
          </a:lstStyle>
          <a:p>
            <a:pPr>
              <a:defRPr/>
            </a:pPr>
            <a:fld id="{668CDC6D-3F23-43F0-A9C7-23430361237B}" type="slidenum">
              <a:rPr lang="en-GB"/>
              <a:pPr>
                <a:defRPr/>
              </a:pPr>
              <a:t>‹#›</a:t>
            </a:fld>
            <a:endParaRPr lang="en-GB"/>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a:t>
            </a:r>
            <a:endParaRPr lang="en-GB" smtClean="0"/>
          </a:p>
        </p:txBody>
      </p:sp>
      <p:sp>
        <p:nvSpPr>
          <p:cNvPr id="1027" name="Symbol zastępczy tekstu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smtClean="0"/>
          </a:p>
        </p:txBody>
      </p:sp>
      <p:sp>
        <p:nvSpPr>
          <p:cNvPr id="4" name="Symbol zastępczy daty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DC376B9-09EE-4FE5-A8F2-2B2521F3A263}" type="datetime1">
              <a:rPr lang="en-GB"/>
              <a:pPr>
                <a:defRPr/>
              </a:pPr>
              <a:t>22/09/2018</a:t>
            </a:fld>
            <a:endParaRPr lang="en-GB"/>
          </a:p>
        </p:txBody>
      </p:sp>
      <p:sp>
        <p:nvSpPr>
          <p:cNvPr id="5" name="Symbol zastępczy stopki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r>
              <a:rPr lang="en-GB"/>
              <a:t>Self-Heating Working Group, Commission III, ICCP</a:t>
            </a:r>
          </a:p>
        </p:txBody>
      </p:sp>
      <p:sp>
        <p:nvSpPr>
          <p:cNvPr id="6" name="Symbol zastępczy numeru slajd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564B2B47-998C-48D9-A63D-1CC1D8833000}"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spd="med"/>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hteck 14"/>
          <p:cNvSpPr/>
          <p:nvPr/>
        </p:nvSpPr>
        <p:spPr>
          <a:xfrm>
            <a:off x="5627691" y="6021388"/>
            <a:ext cx="3132137" cy="6477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 name="Tytuł 1"/>
          <p:cNvSpPr txBox="1">
            <a:spLocks/>
          </p:cNvSpPr>
          <p:nvPr/>
        </p:nvSpPr>
        <p:spPr>
          <a:xfrm>
            <a:off x="4524364" y="142852"/>
            <a:ext cx="5572164" cy="928694"/>
          </a:xfrm>
          <a:prstGeom prst="rect">
            <a:avLst/>
          </a:prstGeom>
        </p:spPr>
        <p:txBody>
          <a:bodyPr anchor="b">
            <a:normAutofit/>
          </a:bodyPr>
          <a:lstStyle/>
          <a:p>
            <a:pPr marL="484632" algn="r">
              <a:defRPr/>
            </a:pPr>
            <a:r>
              <a:rPr lang="pl-PL" sz="3200" dirty="0">
                <a:ln w="6350">
                  <a:solidFill>
                    <a:schemeClr val="accent1">
                      <a:shade val="43000"/>
                    </a:schemeClr>
                  </a:solidFill>
                </a:ln>
                <a:solidFill>
                  <a:schemeClr val="accent3">
                    <a:lumMod val="40000"/>
                    <a:lumOff val="60000"/>
                  </a:schemeClr>
                </a:solidFill>
                <a:latin typeface="Arial Black" pitchFamily="34" charset="0"/>
                <a:ea typeface="+mj-ea"/>
                <a:cs typeface="+mj-cs"/>
              </a:rPr>
              <a:t>ICCP COMMISSION III</a:t>
            </a:r>
            <a:endParaRPr lang="en-GB" sz="3200" dirty="0">
              <a:ln w="6350">
                <a:solidFill>
                  <a:schemeClr val="accent1">
                    <a:shade val="43000"/>
                  </a:schemeClr>
                </a:solidFill>
              </a:ln>
              <a:solidFill>
                <a:schemeClr val="accent3">
                  <a:lumMod val="40000"/>
                  <a:lumOff val="60000"/>
                </a:schemeClr>
              </a:solidFill>
              <a:latin typeface="Arial Black" pitchFamily="34" charset="0"/>
              <a:ea typeface="+mj-ea"/>
              <a:cs typeface="+mj-cs"/>
            </a:endParaRPr>
          </a:p>
        </p:txBody>
      </p:sp>
      <p:sp>
        <p:nvSpPr>
          <p:cNvPr id="5" name="Tytuł 1"/>
          <p:cNvSpPr>
            <a:spLocks noGrp="1"/>
          </p:cNvSpPr>
          <p:nvPr>
            <p:ph type="ctrTitle"/>
          </p:nvPr>
        </p:nvSpPr>
        <p:spPr>
          <a:xfrm>
            <a:off x="3863752" y="1196975"/>
            <a:ext cx="8100900" cy="1866900"/>
          </a:xfrm>
        </p:spPr>
        <p:txBody>
          <a:bodyPr rtlCol="0">
            <a:normAutofit/>
          </a:bodyPr>
          <a:lstStyle/>
          <a:p>
            <a:pPr marL="484632">
              <a:defRPr/>
            </a:pPr>
            <a:r>
              <a:rPr lang="pl-PL" sz="3200" dirty="0">
                <a:solidFill>
                  <a:schemeClr val="accent1">
                    <a:tint val="83000"/>
                    <a:satMod val="150000"/>
                  </a:schemeClr>
                </a:solidFill>
                <a:latin typeface="Arial Black" pitchFamily="34" charset="0"/>
              </a:rPr>
              <a:t>Report on </a:t>
            </a:r>
            <a:r>
              <a:rPr lang="pl-PL" sz="3200" dirty="0" err="1">
                <a:solidFill>
                  <a:schemeClr val="accent1">
                    <a:tint val="83000"/>
                    <a:satMod val="150000"/>
                  </a:schemeClr>
                </a:solidFill>
                <a:latin typeface="Arial Black" pitchFamily="34" charset="0"/>
              </a:rPr>
              <a:t>Self</a:t>
            </a:r>
            <a:r>
              <a:rPr lang="pl-PL" sz="3200" dirty="0">
                <a:solidFill>
                  <a:schemeClr val="accent1">
                    <a:tint val="83000"/>
                    <a:satMod val="150000"/>
                  </a:schemeClr>
                </a:solidFill>
                <a:latin typeface="Arial Black" pitchFamily="34" charset="0"/>
              </a:rPr>
              <a:t> – heating of </a:t>
            </a:r>
            <a:r>
              <a:rPr lang="pl-PL" sz="3200" dirty="0" err="1">
                <a:solidFill>
                  <a:schemeClr val="accent1">
                    <a:tint val="83000"/>
                    <a:satMod val="150000"/>
                  </a:schemeClr>
                </a:solidFill>
                <a:latin typeface="Arial Black" pitchFamily="34" charset="0"/>
              </a:rPr>
              <a:t>coal</a:t>
            </a:r>
            <a:r>
              <a:rPr lang="pl-PL" sz="3200" dirty="0">
                <a:solidFill>
                  <a:schemeClr val="accent1">
                    <a:tint val="83000"/>
                    <a:satMod val="150000"/>
                  </a:schemeClr>
                </a:solidFill>
                <a:latin typeface="Arial Black" pitchFamily="34" charset="0"/>
              </a:rPr>
              <a:t> and </a:t>
            </a:r>
            <a:r>
              <a:rPr lang="pl-PL" sz="3200" dirty="0" err="1">
                <a:solidFill>
                  <a:schemeClr val="accent1">
                    <a:tint val="83000"/>
                    <a:satMod val="150000"/>
                  </a:schemeClr>
                </a:solidFill>
                <a:latin typeface="Arial Black" pitchFamily="34" charset="0"/>
              </a:rPr>
              <a:t>coal</a:t>
            </a:r>
            <a:r>
              <a:rPr lang="pl-PL" sz="3200" dirty="0">
                <a:solidFill>
                  <a:schemeClr val="accent1">
                    <a:tint val="83000"/>
                    <a:satMod val="150000"/>
                  </a:schemeClr>
                </a:solidFill>
                <a:latin typeface="Arial Black" pitchFamily="34" charset="0"/>
              </a:rPr>
              <a:t> </a:t>
            </a:r>
            <a:r>
              <a:rPr lang="pl-PL" sz="3200" dirty="0" err="1">
                <a:solidFill>
                  <a:schemeClr val="accent1">
                    <a:tint val="83000"/>
                    <a:satMod val="150000"/>
                  </a:schemeClr>
                </a:solidFill>
                <a:latin typeface="Arial Black" pitchFamily="34" charset="0"/>
              </a:rPr>
              <a:t>wastes</a:t>
            </a:r>
            <a:r>
              <a:rPr lang="pl-PL" sz="3200" dirty="0">
                <a:solidFill>
                  <a:schemeClr val="accent1">
                    <a:tint val="83000"/>
                    <a:satMod val="150000"/>
                  </a:schemeClr>
                </a:solidFill>
                <a:latin typeface="Arial Black" pitchFamily="34" charset="0"/>
              </a:rPr>
              <a:t> </a:t>
            </a:r>
            <a:r>
              <a:rPr lang="pl-PL" sz="3200" dirty="0" err="1">
                <a:solidFill>
                  <a:schemeClr val="accent1">
                    <a:tint val="83000"/>
                    <a:satMod val="150000"/>
                  </a:schemeClr>
                </a:solidFill>
                <a:latin typeface="Arial Black" pitchFamily="34" charset="0"/>
              </a:rPr>
              <a:t>working</a:t>
            </a:r>
            <a:r>
              <a:rPr lang="pl-PL" sz="3200" dirty="0">
                <a:solidFill>
                  <a:schemeClr val="accent1">
                    <a:tint val="83000"/>
                    <a:satMod val="150000"/>
                  </a:schemeClr>
                </a:solidFill>
                <a:latin typeface="Arial Black" pitchFamily="34" charset="0"/>
              </a:rPr>
              <a:t> group </a:t>
            </a:r>
            <a:endParaRPr lang="en-GB" sz="3200" dirty="0">
              <a:solidFill>
                <a:schemeClr val="accent1">
                  <a:tint val="83000"/>
                  <a:satMod val="150000"/>
                </a:schemeClr>
              </a:solidFill>
              <a:latin typeface="Arial Black" pitchFamily="34" charset="0"/>
            </a:endParaRPr>
          </a:p>
        </p:txBody>
      </p:sp>
      <p:sp>
        <p:nvSpPr>
          <p:cNvPr id="8" name="Podtytuł 2"/>
          <p:cNvSpPr>
            <a:spLocks noGrp="1"/>
          </p:cNvSpPr>
          <p:nvPr>
            <p:ph type="subTitle" idx="1"/>
          </p:nvPr>
        </p:nvSpPr>
        <p:spPr>
          <a:xfrm>
            <a:off x="5591175" y="3000375"/>
            <a:ext cx="4389438" cy="857250"/>
          </a:xfrm>
        </p:spPr>
        <p:txBody>
          <a:bodyPr rtlCol="0">
            <a:normAutofit/>
          </a:bodyPr>
          <a:lstStyle/>
          <a:p>
            <a:pPr>
              <a:defRPr/>
            </a:pPr>
            <a:r>
              <a:rPr lang="de-DE" sz="2400" b="1" dirty="0"/>
              <a:t>    </a:t>
            </a:r>
            <a:endParaRPr lang="en-GB" sz="2400" b="1" dirty="0"/>
          </a:p>
        </p:txBody>
      </p:sp>
      <p:sp>
        <p:nvSpPr>
          <p:cNvPr id="9" name="pole tekstowe 8"/>
          <p:cNvSpPr txBox="1"/>
          <p:nvPr/>
        </p:nvSpPr>
        <p:spPr>
          <a:xfrm>
            <a:off x="6311900" y="4184650"/>
            <a:ext cx="4392612" cy="1323439"/>
          </a:xfrm>
          <a:prstGeom prst="rect">
            <a:avLst/>
          </a:prstGeom>
          <a:noFill/>
        </p:spPr>
        <p:txBody>
          <a:bodyPr wrap="square">
            <a:spAutoFit/>
          </a:bodyPr>
          <a:lstStyle/>
          <a:p>
            <a:pPr>
              <a:defRPr/>
            </a:pPr>
            <a:r>
              <a:rPr lang="pl-PL" sz="2000" dirty="0">
                <a:solidFill>
                  <a:schemeClr val="accent2">
                    <a:lumMod val="40000"/>
                    <a:lumOff val="60000"/>
                  </a:schemeClr>
                </a:solidFill>
              </a:rPr>
              <a:t>Conve</a:t>
            </a:r>
            <a:r>
              <a:rPr lang="de-DE" sz="2000" dirty="0">
                <a:solidFill>
                  <a:schemeClr val="accent2">
                    <a:lumMod val="40000"/>
                    <a:lumOff val="60000"/>
                  </a:schemeClr>
                </a:solidFill>
              </a:rPr>
              <a:t>n</a:t>
            </a:r>
            <a:r>
              <a:rPr lang="pl-PL" sz="2000" dirty="0">
                <a:solidFill>
                  <a:schemeClr val="accent2">
                    <a:lumMod val="40000"/>
                    <a:lumOff val="60000"/>
                  </a:schemeClr>
                </a:solidFill>
              </a:rPr>
              <a:t>ors:</a:t>
            </a:r>
          </a:p>
          <a:p>
            <a:pPr>
              <a:defRPr/>
            </a:pPr>
            <a:r>
              <a:rPr lang="pl-PL" sz="2000" dirty="0">
                <a:solidFill>
                  <a:schemeClr val="accent2">
                    <a:lumMod val="40000"/>
                    <a:lumOff val="60000"/>
                  </a:schemeClr>
                </a:solidFill>
              </a:rPr>
              <a:t>Magdalena Misz-Kennan</a:t>
            </a:r>
            <a:r>
              <a:rPr lang="de-DE" sz="2000" dirty="0">
                <a:solidFill>
                  <a:schemeClr val="accent2">
                    <a:lumMod val="40000"/>
                    <a:lumOff val="60000"/>
                  </a:schemeClr>
                </a:solidFill>
              </a:rPr>
              <a:t> (US</a:t>
            </a:r>
            <a:r>
              <a:rPr lang="de-DE" sz="2000" dirty="0" smtClean="0">
                <a:solidFill>
                  <a:schemeClr val="accent2">
                    <a:lumMod val="40000"/>
                    <a:lumOff val="60000"/>
                  </a:schemeClr>
                </a:solidFill>
              </a:rPr>
              <a:t>)</a:t>
            </a:r>
            <a:endParaRPr lang="pl-PL" sz="2000" dirty="0" smtClean="0">
              <a:solidFill>
                <a:schemeClr val="accent2">
                  <a:lumMod val="40000"/>
                  <a:lumOff val="60000"/>
                </a:schemeClr>
              </a:solidFill>
            </a:endParaRPr>
          </a:p>
          <a:p>
            <a:pPr>
              <a:defRPr/>
            </a:pPr>
            <a:r>
              <a:rPr lang="pl-PL" sz="2000" dirty="0">
                <a:solidFill>
                  <a:schemeClr val="accent2">
                    <a:lumMod val="40000"/>
                    <a:lumOff val="60000"/>
                  </a:schemeClr>
                </a:solidFill>
              </a:rPr>
              <a:t>Jolanta Kus</a:t>
            </a:r>
            <a:r>
              <a:rPr lang="de-DE" sz="2000" dirty="0">
                <a:solidFill>
                  <a:schemeClr val="accent2">
                    <a:lumMod val="40000"/>
                    <a:lumOff val="60000"/>
                  </a:schemeClr>
                </a:solidFill>
              </a:rPr>
              <a:t> (BGR)</a:t>
            </a:r>
            <a:endParaRPr lang="en-GB" sz="2000" dirty="0">
              <a:solidFill>
                <a:schemeClr val="accent2">
                  <a:lumMod val="40000"/>
                  <a:lumOff val="60000"/>
                </a:schemeClr>
              </a:solidFill>
            </a:endParaRPr>
          </a:p>
          <a:p>
            <a:pPr>
              <a:defRPr/>
            </a:pPr>
            <a:r>
              <a:rPr lang="pl-PL" sz="2000" dirty="0" err="1" smtClean="0">
                <a:solidFill>
                  <a:schemeClr val="accent2">
                    <a:lumMod val="40000"/>
                    <a:lumOff val="60000"/>
                  </a:schemeClr>
                </a:solidFill>
              </a:rPr>
              <a:t>Deolinda</a:t>
            </a:r>
            <a:r>
              <a:rPr lang="pl-PL" sz="2000" dirty="0" smtClean="0">
                <a:solidFill>
                  <a:schemeClr val="accent2">
                    <a:lumMod val="40000"/>
                    <a:lumOff val="60000"/>
                  </a:schemeClr>
                </a:solidFill>
              </a:rPr>
              <a:t> </a:t>
            </a:r>
            <a:r>
              <a:rPr lang="pl-PL" sz="2000" dirty="0">
                <a:solidFill>
                  <a:schemeClr val="accent2">
                    <a:lumMod val="40000"/>
                    <a:lumOff val="60000"/>
                  </a:schemeClr>
                </a:solidFill>
              </a:rPr>
              <a:t>Flores</a:t>
            </a:r>
            <a:r>
              <a:rPr lang="de-DE" sz="2000" dirty="0">
                <a:solidFill>
                  <a:schemeClr val="accent2">
                    <a:lumMod val="40000"/>
                    <a:lumOff val="60000"/>
                  </a:schemeClr>
                </a:solidFill>
              </a:rPr>
              <a:t> (UP</a:t>
            </a:r>
            <a:r>
              <a:rPr lang="de-DE" sz="2000" dirty="0" smtClean="0">
                <a:solidFill>
                  <a:schemeClr val="accent2">
                    <a:lumMod val="40000"/>
                    <a:lumOff val="60000"/>
                  </a:schemeClr>
                </a:solidFill>
              </a:rPr>
              <a:t>)</a:t>
            </a:r>
            <a:endParaRPr lang="pl-PL" sz="2000" dirty="0">
              <a:solidFill>
                <a:schemeClr val="accent2">
                  <a:lumMod val="40000"/>
                  <a:lumOff val="60000"/>
                </a:schemeClr>
              </a:solidFill>
            </a:endParaRPr>
          </a:p>
        </p:txBody>
      </p:sp>
      <p:pic>
        <p:nvPicPr>
          <p:cNvPr id="14342" name="Picture 3"/>
          <p:cNvPicPr>
            <a:picLocks noChangeAspect="1" noChangeArrowheads="1"/>
          </p:cNvPicPr>
          <p:nvPr/>
        </p:nvPicPr>
        <p:blipFill>
          <a:blip r:embed="rId3" cstate="print"/>
          <a:srcRect/>
          <a:stretch>
            <a:fillRect/>
          </a:stretch>
        </p:blipFill>
        <p:spPr bwMode="auto">
          <a:xfrm>
            <a:off x="1666878" y="6021391"/>
            <a:ext cx="3857625" cy="669925"/>
          </a:xfrm>
          <a:prstGeom prst="rect">
            <a:avLst/>
          </a:prstGeom>
          <a:noFill/>
          <a:ln w="9525">
            <a:noFill/>
            <a:miter lim="800000"/>
            <a:headEnd/>
            <a:tailEnd/>
          </a:ln>
        </p:spPr>
      </p:pic>
      <p:pic>
        <p:nvPicPr>
          <p:cNvPr id="14343" name="Picture 4" descr="BGR mit Schrift_cmyk_300"/>
          <p:cNvPicPr>
            <a:picLocks noChangeAspect="1" noChangeArrowheads="1"/>
          </p:cNvPicPr>
          <p:nvPr/>
        </p:nvPicPr>
        <p:blipFill>
          <a:blip r:embed="rId4" cstate="print"/>
          <a:srcRect/>
          <a:stretch>
            <a:fillRect/>
          </a:stretch>
        </p:blipFill>
        <p:spPr bwMode="auto">
          <a:xfrm>
            <a:off x="5649916" y="6092825"/>
            <a:ext cx="3038475" cy="533400"/>
          </a:xfrm>
          <a:prstGeom prst="rect">
            <a:avLst/>
          </a:prstGeom>
          <a:noFill/>
          <a:ln w="9525">
            <a:noFill/>
            <a:miter lim="800000"/>
            <a:headEnd/>
            <a:tailEnd/>
          </a:ln>
        </p:spPr>
      </p:pic>
      <p:pic>
        <p:nvPicPr>
          <p:cNvPr id="14344" name="Picture 5" descr="LogoFCUP"/>
          <p:cNvPicPr>
            <a:picLocks noChangeAspect="1" noChangeArrowheads="1"/>
          </p:cNvPicPr>
          <p:nvPr/>
        </p:nvPicPr>
        <p:blipFill>
          <a:blip r:embed="rId5" cstate="print"/>
          <a:srcRect/>
          <a:stretch>
            <a:fillRect/>
          </a:stretch>
        </p:blipFill>
        <p:spPr bwMode="auto">
          <a:xfrm>
            <a:off x="8867778" y="6021391"/>
            <a:ext cx="1628775" cy="668337"/>
          </a:xfrm>
          <a:prstGeom prst="rect">
            <a:avLst/>
          </a:prstGeom>
          <a:noFill/>
          <a:ln w="9525">
            <a:noFill/>
            <a:miter lim="800000"/>
            <a:headEnd/>
            <a:tailEnd/>
          </a:ln>
        </p:spPr>
      </p:pic>
      <p:pic>
        <p:nvPicPr>
          <p:cNvPr id="13" name="Picture 94" descr="ICCP-Logo_transparent"/>
          <p:cNvPicPr>
            <a:picLocks noChangeAspect="1" noChangeArrowheads="1"/>
          </p:cNvPicPr>
          <p:nvPr/>
        </p:nvPicPr>
        <p:blipFill>
          <a:blip r:embed="rId6" cstate="print">
            <a:lum bright="70000" contrast="-70000"/>
          </a:blip>
          <a:srcRect/>
          <a:stretch>
            <a:fillRect/>
          </a:stretch>
        </p:blipFill>
        <p:spPr bwMode="auto">
          <a:xfrm>
            <a:off x="335360" y="64922"/>
            <a:ext cx="3014663" cy="3355975"/>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14" name="pole tekstowe 13"/>
          <p:cNvSpPr txBox="1"/>
          <p:nvPr/>
        </p:nvSpPr>
        <p:spPr>
          <a:xfrm>
            <a:off x="4583832" y="3467140"/>
            <a:ext cx="5976664" cy="369332"/>
          </a:xfrm>
          <a:prstGeom prst="rect">
            <a:avLst/>
          </a:prstGeom>
          <a:noFill/>
        </p:spPr>
        <p:txBody>
          <a:bodyPr wrap="square">
            <a:spAutoFit/>
          </a:bodyPr>
          <a:lstStyle/>
          <a:p>
            <a:pPr>
              <a:defRPr/>
            </a:pPr>
            <a:r>
              <a:rPr lang="pl-PL" dirty="0">
                <a:solidFill>
                  <a:schemeClr val="bg1">
                    <a:lumMod val="75000"/>
                  </a:schemeClr>
                </a:solidFill>
              </a:rPr>
              <a:t>70</a:t>
            </a:r>
            <a:r>
              <a:rPr lang="pl-PL" baseline="30000" dirty="0">
                <a:solidFill>
                  <a:schemeClr val="bg1">
                    <a:lumMod val="75000"/>
                  </a:schemeClr>
                </a:solidFill>
              </a:rPr>
              <a:t>th</a:t>
            </a:r>
            <a:r>
              <a:rPr lang="pl-PL" dirty="0">
                <a:solidFill>
                  <a:schemeClr val="bg1">
                    <a:lumMod val="75000"/>
                  </a:schemeClr>
                </a:solidFill>
              </a:rPr>
              <a:t> ICCP Meeting, Brisbane, </a:t>
            </a:r>
            <a:r>
              <a:rPr lang="pl-PL" dirty="0" err="1">
                <a:solidFill>
                  <a:schemeClr val="bg1">
                    <a:lumMod val="75000"/>
                  </a:schemeClr>
                </a:solidFill>
              </a:rPr>
              <a:t>September</a:t>
            </a:r>
            <a:r>
              <a:rPr lang="pl-PL" dirty="0">
                <a:solidFill>
                  <a:schemeClr val="bg1">
                    <a:lumMod val="75000"/>
                  </a:schemeClr>
                </a:solidFill>
              </a:rPr>
              <a:t>  25-26, 2018</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3392" y="872716"/>
            <a:ext cx="10972800" cy="1143000"/>
          </a:xfrm>
        </p:spPr>
        <p:txBody>
          <a:bodyPr/>
          <a:lstStyle/>
          <a:p>
            <a:r>
              <a:rPr lang="en-GB" sz="3600" b="1" dirty="0">
                <a:solidFill>
                  <a:schemeClr val="bg1"/>
                </a:solidFill>
              </a:rPr>
              <a:t>Classification of organic particles in coal wastes </a:t>
            </a:r>
            <a:r>
              <a:rPr lang="pl-PL" sz="3600" b="1" dirty="0" smtClean="0">
                <a:solidFill>
                  <a:schemeClr val="bg1"/>
                </a:solidFill>
              </a:rPr>
              <a:t/>
            </a:r>
            <a:br>
              <a:rPr lang="pl-PL" sz="3600" b="1" dirty="0" smtClean="0">
                <a:solidFill>
                  <a:schemeClr val="bg1"/>
                </a:solidFill>
              </a:rPr>
            </a:br>
            <a:r>
              <a:rPr lang="en-GB" sz="3600" b="1" dirty="0" smtClean="0">
                <a:solidFill>
                  <a:schemeClr val="bg1"/>
                </a:solidFill>
              </a:rPr>
              <a:t>of </a:t>
            </a:r>
            <a:r>
              <a:rPr lang="en-GB" sz="3600" b="1" dirty="0">
                <a:solidFill>
                  <a:schemeClr val="bg1"/>
                </a:solidFill>
              </a:rPr>
              <a:t>the 2009, 2010, 2012, 2013, 2015, and 2016 round robin exercises of the ICCP Self-Heating Working Group.</a:t>
            </a:r>
            <a:r>
              <a:rPr lang="pl-PL" dirty="0"/>
              <a:t/>
            </a:r>
            <a:br>
              <a:rPr lang="pl-PL" dirty="0"/>
            </a:br>
            <a:endParaRPr lang="pl-PL" dirty="0"/>
          </a:p>
        </p:txBody>
      </p:sp>
      <p:sp>
        <p:nvSpPr>
          <p:cNvPr id="3" name="Symbol zastępczy zawartości 2"/>
          <p:cNvSpPr>
            <a:spLocks noGrp="1"/>
          </p:cNvSpPr>
          <p:nvPr>
            <p:ph idx="1"/>
          </p:nvPr>
        </p:nvSpPr>
        <p:spPr>
          <a:xfrm>
            <a:off x="609600" y="2636912"/>
            <a:ext cx="10972800" cy="3489252"/>
          </a:xfrm>
        </p:spPr>
        <p:txBody>
          <a:bodyPr/>
          <a:lstStyle/>
          <a:p>
            <a:pPr marL="0" indent="0">
              <a:buNone/>
            </a:pPr>
            <a:r>
              <a:rPr lang="en-GB" sz="2800" dirty="0">
                <a:solidFill>
                  <a:schemeClr val="bg1"/>
                </a:solidFill>
              </a:rPr>
              <a:t>M. </a:t>
            </a:r>
            <a:r>
              <a:rPr lang="en-GB" sz="2800" dirty="0" err="1">
                <a:solidFill>
                  <a:schemeClr val="bg1"/>
                </a:solidFill>
              </a:rPr>
              <a:t>Misz-Kennan</a:t>
            </a:r>
            <a:r>
              <a:rPr lang="en-GB" sz="2800" baseline="30000" dirty="0" err="1">
                <a:solidFill>
                  <a:schemeClr val="bg1"/>
                </a:solidFill>
              </a:rPr>
              <a:t>a</a:t>
            </a:r>
            <a:r>
              <a:rPr lang="en-GB" sz="2800" baseline="30000" dirty="0">
                <a:solidFill>
                  <a:schemeClr val="bg1"/>
                </a:solidFill>
              </a:rPr>
              <a:t>*</a:t>
            </a:r>
            <a:r>
              <a:rPr lang="en-GB" sz="2800" dirty="0">
                <a:solidFill>
                  <a:schemeClr val="bg1"/>
                </a:solidFill>
              </a:rPr>
              <a:t>, J. </a:t>
            </a:r>
            <a:r>
              <a:rPr lang="en-GB" sz="2800" dirty="0" err="1">
                <a:solidFill>
                  <a:schemeClr val="bg1"/>
                </a:solidFill>
              </a:rPr>
              <a:t>Kus</a:t>
            </a:r>
            <a:r>
              <a:rPr lang="en-GB" sz="2800" baseline="30000" dirty="0" err="1">
                <a:solidFill>
                  <a:schemeClr val="bg1"/>
                </a:solidFill>
              </a:rPr>
              <a:t>b</a:t>
            </a:r>
            <a:r>
              <a:rPr lang="en-GB" sz="2800" dirty="0">
                <a:solidFill>
                  <a:schemeClr val="bg1"/>
                </a:solidFill>
              </a:rPr>
              <a:t>, D. </a:t>
            </a:r>
            <a:r>
              <a:rPr lang="en-GB" sz="2800" dirty="0" err="1">
                <a:solidFill>
                  <a:schemeClr val="bg1"/>
                </a:solidFill>
              </a:rPr>
              <a:t>Flores</a:t>
            </a:r>
            <a:r>
              <a:rPr lang="en-GB" sz="2800" baseline="30000" dirty="0" err="1">
                <a:solidFill>
                  <a:schemeClr val="bg1"/>
                </a:solidFill>
              </a:rPr>
              <a:t>c</a:t>
            </a:r>
            <a:r>
              <a:rPr lang="en-GB" sz="2800" dirty="0">
                <a:solidFill>
                  <a:schemeClr val="bg1"/>
                </a:solidFill>
              </a:rPr>
              <a:t>, C. </a:t>
            </a:r>
            <a:r>
              <a:rPr lang="en-GB" sz="2800" dirty="0" err="1">
                <a:solidFill>
                  <a:schemeClr val="bg1"/>
                </a:solidFill>
              </a:rPr>
              <a:t>Avila</a:t>
            </a:r>
            <a:r>
              <a:rPr lang="en-GB" sz="2800" baseline="30000" dirty="0" err="1">
                <a:solidFill>
                  <a:schemeClr val="bg1"/>
                </a:solidFill>
              </a:rPr>
              <a:t>d</a:t>
            </a:r>
            <a:r>
              <a:rPr lang="en-GB" sz="2800" dirty="0">
                <a:solidFill>
                  <a:schemeClr val="bg1"/>
                </a:solidFill>
              </a:rPr>
              <a:t>, Z. </a:t>
            </a:r>
            <a:r>
              <a:rPr lang="en-GB" sz="2800" dirty="0" err="1">
                <a:solidFill>
                  <a:schemeClr val="bg1"/>
                </a:solidFill>
              </a:rPr>
              <a:t>Büçkün</a:t>
            </a:r>
            <a:r>
              <a:rPr lang="en-GB" sz="2800" baseline="30000" dirty="0" err="1">
                <a:solidFill>
                  <a:schemeClr val="bg1"/>
                </a:solidFill>
              </a:rPr>
              <a:t>e</a:t>
            </a:r>
            <a:r>
              <a:rPr lang="en-GB" sz="2800" dirty="0">
                <a:solidFill>
                  <a:schemeClr val="bg1"/>
                </a:solidFill>
              </a:rPr>
              <a:t>, N. </a:t>
            </a:r>
            <a:r>
              <a:rPr lang="en-GB" sz="2800" dirty="0" err="1">
                <a:solidFill>
                  <a:schemeClr val="bg1"/>
                </a:solidFill>
              </a:rPr>
              <a:t>Choudhury</a:t>
            </a:r>
            <a:r>
              <a:rPr lang="en-GB" sz="2800" baseline="30000" dirty="0" err="1">
                <a:solidFill>
                  <a:schemeClr val="bg1"/>
                </a:solidFill>
              </a:rPr>
              <a:t>f</a:t>
            </a:r>
            <a:r>
              <a:rPr lang="en-GB" sz="2800" dirty="0">
                <a:solidFill>
                  <a:schemeClr val="bg1"/>
                </a:solidFill>
              </a:rPr>
              <a:t>, K. </a:t>
            </a:r>
            <a:r>
              <a:rPr lang="en-GB" sz="2800" dirty="0" err="1">
                <a:solidFill>
                  <a:schemeClr val="bg1"/>
                </a:solidFill>
              </a:rPr>
              <a:t>Christanis</a:t>
            </a:r>
            <a:r>
              <a:rPr lang="en-GB" sz="2800" baseline="30000" dirty="0" err="1">
                <a:solidFill>
                  <a:schemeClr val="bg1"/>
                </a:solidFill>
              </a:rPr>
              <a:t>g</a:t>
            </a:r>
            <a:r>
              <a:rPr lang="en-GB" sz="2800" dirty="0">
                <a:solidFill>
                  <a:schemeClr val="bg1"/>
                </a:solidFill>
              </a:rPr>
              <a:t>, J.C. </a:t>
            </a:r>
            <a:r>
              <a:rPr lang="en-GB" sz="2800" dirty="0" err="1">
                <a:solidFill>
                  <a:schemeClr val="bg1"/>
                </a:solidFill>
              </a:rPr>
              <a:t>Hower</a:t>
            </a:r>
            <a:r>
              <a:rPr lang="en-GB" sz="2800" baseline="30000" dirty="0" err="1">
                <a:solidFill>
                  <a:schemeClr val="bg1"/>
                </a:solidFill>
              </a:rPr>
              <a:t>h</a:t>
            </a:r>
            <a:r>
              <a:rPr lang="en-GB" sz="2800" dirty="0">
                <a:solidFill>
                  <a:schemeClr val="bg1"/>
                </a:solidFill>
              </a:rPr>
              <a:t>, J.P. </a:t>
            </a:r>
            <a:r>
              <a:rPr lang="en-GB" sz="2800" dirty="0" err="1">
                <a:solidFill>
                  <a:schemeClr val="bg1"/>
                </a:solidFill>
              </a:rPr>
              <a:t>Joubert</a:t>
            </a:r>
            <a:r>
              <a:rPr lang="en-GB" sz="2800" baseline="30000" dirty="0" err="1">
                <a:solidFill>
                  <a:schemeClr val="bg1"/>
                </a:solidFill>
              </a:rPr>
              <a:t>i</a:t>
            </a:r>
            <a:r>
              <a:rPr lang="en-GB" sz="2800" dirty="0">
                <a:solidFill>
                  <a:schemeClr val="bg1"/>
                </a:solidFill>
              </a:rPr>
              <a:t>, A.I. </a:t>
            </a:r>
            <a:r>
              <a:rPr lang="en-GB" sz="2800" dirty="0" err="1">
                <a:solidFill>
                  <a:schemeClr val="bg1"/>
                </a:solidFill>
              </a:rPr>
              <a:t>Karayigit</a:t>
            </a:r>
            <a:r>
              <a:rPr lang="en-GB" sz="2800" baseline="30000" dirty="0" err="1">
                <a:solidFill>
                  <a:schemeClr val="bg1"/>
                </a:solidFill>
              </a:rPr>
              <a:t>j</a:t>
            </a:r>
            <a:r>
              <a:rPr lang="en-GB" sz="2800" dirty="0">
                <a:solidFill>
                  <a:schemeClr val="bg1"/>
                </a:solidFill>
              </a:rPr>
              <a:t>, S. </a:t>
            </a:r>
            <a:r>
              <a:rPr lang="en-GB" sz="2800" dirty="0" err="1">
                <a:solidFill>
                  <a:schemeClr val="bg1"/>
                </a:solidFill>
              </a:rPr>
              <a:t>Kalaitzidis</a:t>
            </a:r>
            <a:r>
              <a:rPr lang="en-GB" sz="2800" baseline="30000" dirty="0" err="1">
                <a:solidFill>
                  <a:schemeClr val="bg1"/>
                </a:solidFill>
              </a:rPr>
              <a:t>g</a:t>
            </a:r>
            <a:r>
              <a:rPr lang="en-GB" sz="2800" dirty="0">
                <a:solidFill>
                  <a:schemeClr val="bg1"/>
                </a:solidFill>
              </a:rPr>
              <a:t>,  M. </a:t>
            </a:r>
            <a:r>
              <a:rPr lang="en-GB" sz="2800" dirty="0" err="1">
                <a:solidFill>
                  <a:schemeClr val="bg1"/>
                </a:solidFill>
              </a:rPr>
              <a:t>Malecha</a:t>
            </a:r>
            <a:r>
              <a:rPr lang="en-GB" sz="2800" baseline="30000" dirty="0" err="1">
                <a:solidFill>
                  <a:schemeClr val="bg1"/>
                </a:solidFill>
              </a:rPr>
              <a:t>a</a:t>
            </a:r>
            <a:r>
              <a:rPr lang="en-GB" sz="2800" dirty="0">
                <a:solidFill>
                  <a:schemeClr val="bg1"/>
                </a:solidFill>
              </a:rPr>
              <a:t>, M. </a:t>
            </a:r>
            <a:r>
              <a:rPr lang="en-GB" sz="2800" dirty="0" err="1">
                <a:solidFill>
                  <a:schemeClr val="bg1"/>
                </a:solidFill>
              </a:rPr>
              <a:t>Marques</a:t>
            </a:r>
            <a:r>
              <a:rPr lang="en-GB" sz="2800" baseline="30000" dirty="0" err="1">
                <a:solidFill>
                  <a:schemeClr val="bg1"/>
                </a:solidFill>
              </a:rPr>
              <a:t>c</a:t>
            </a:r>
            <a:r>
              <a:rPr lang="en-GB" sz="2800" dirty="0">
                <a:solidFill>
                  <a:schemeClr val="bg1"/>
                </a:solidFill>
              </a:rPr>
              <a:t>, P. </a:t>
            </a:r>
            <a:r>
              <a:rPr lang="en-GB" sz="2800" dirty="0" err="1">
                <a:solidFill>
                  <a:schemeClr val="bg1"/>
                </a:solidFill>
              </a:rPr>
              <a:t>Martizzi</a:t>
            </a:r>
            <a:r>
              <a:rPr lang="en-GB" sz="2800" baseline="30000" dirty="0" err="1">
                <a:solidFill>
                  <a:schemeClr val="bg1"/>
                </a:solidFill>
              </a:rPr>
              <a:t>k</a:t>
            </a:r>
            <a:r>
              <a:rPr lang="en-GB" sz="2800" dirty="0">
                <a:solidFill>
                  <a:schemeClr val="bg1"/>
                </a:solidFill>
              </a:rPr>
              <a:t>,  J. </a:t>
            </a:r>
            <a:r>
              <a:rPr lang="en-GB" sz="2800" dirty="0" err="1">
                <a:solidFill>
                  <a:schemeClr val="bg1"/>
                </a:solidFill>
              </a:rPr>
              <a:t>O’Keefe</a:t>
            </a:r>
            <a:r>
              <a:rPr lang="en-GB" sz="2800" baseline="30000" dirty="0" err="1">
                <a:solidFill>
                  <a:schemeClr val="bg1"/>
                </a:solidFill>
              </a:rPr>
              <a:t>l</a:t>
            </a:r>
            <a:r>
              <a:rPr lang="en-GB" sz="2800" dirty="0">
                <a:solidFill>
                  <a:schemeClr val="bg1"/>
                </a:solidFill>
              </a:rPr>
              <a:t>, </a:t>
            </a:r>
            <a:r>
              <a:rPr lang="en-GB" sz="2800" dirty="0" err="1">
                <a:solidFill>
                  <a:schemeClr val="bg1"/>
                </a:solidFill>
              </a:rPr>
              <a:t>C.Panaitescu</a:t>
            </a:r>
            <a:r>
              <a:rPr lang="en-GB" sz="2800" baseline="30000" dirty="0" err="1">
                <a:solidFill>
                  <a:schemeClr val="bg1"/>
                </a:solidFill>
              </a:rPr>
              <a:t>n</a:t>
            </a:r>
            <a:r>
              <a:rPr lang="en-GB" sz="2800" dirty="0">
                <a:solidFill>
                  <a:schemeClr val="bg1"/>
                </a:solidFill>
              </a:rPr>
              <a:t>, W. </a:t>
            </a:r>
            <a:r>
              <a:rPr lang="en-US" sz="2800" dirty="0" err="1">
                <a:solidFill>
                  <a:schemeClr val="bg1"/>
                </a:solidFill>
              </a:rPr>
              <a:t>Pickel</a:t>
            </a:r>
            <a:r>
              <a:rPr lang="en-US" sz="2800" baseline="30000" dirty="0" err="1">
                <a:solidFill>
                  <a:schemeClr val="bg1"/>
                </a:solidFill>
              </a:rPr>
              <a:t>m</a:t>
            </a:r>
            <a:r>
              <a:rPr lang="en-GB" sz="2800" dirty="0">
                <a:solidFill>
                  <a:schemeClr val="bg1"/>
                </a:solidFill>
              </a:rPr>
              <a:t>, G. </a:t>
            </a:r>
            <a:r>
              <a:rPr lang="en-GB" sz="2800" dirty="0" err="1">
                <a:solidFill>
                  <a:schemeClr val="bg1"/>
                </a:solidFill>
              </a:rPr>
              <a:t>Predeanu</a:t>
            </a:r>
            <a:r>
              <a:rPr lang="en-GB" sz="2800" baseline="30000" dirty="0" err="1">
                <a:solidFill>
                  <a:schemeClr val="bg1"/>
                </a:solidFill>
              </a:rPr>
              <a:t>n</a:t>
            </a:r>
            <a:r>
              <a:rPr lang="en-GB" sz="2800" dirty="0">
                <a:solidFill>
                  <a:schemeClr val="bg1"/>
                </a:solidFill>
              </a:rPr>
              <a:t>, S. </a:t>
            </a:r>
            <a:r>
              <a:rPr lang="en-GB" sz="2800" dirty="0" err="1">
                <a:solidFill>
                  <a:schemeClr val="bg1"/>
                </a:solidFill>
              </a:rPr>
              <a:t>Pusz</a:t>
            </a:r>
            <a:r>
              <a:rPr lang="en-GB" sz="2800" baseline="30000" dirty="0" err="1">
                <a:solidFill>
                  <a:schemeClr val="bg1"/>
                </a:solidFill>
              </a:rPr>
              <a:t>o</a:t>
            </a:r>
            <a:r>
              <a:rPr lang="en-GB" sz="2800" dirty="0">
                <a:solidFill>
                  <a:schemeClr val="bg1"/>
                </a:solidFill>
              </a:rPr>
              <a:t>, J. </a:t>
            </a:r>
            <a:r>
              <a:rPr lang="en-GB" sz="2800" dirty="0" err="1">
                <a:solidFill>
                  <a:schemeClr val="bg1"/>
                </a:solidFill>
              </a:rPr>
              <a:t>Ribeiro</a:t>
            </a:r>
            <a:r>
              <a:rPr lang="en-GB" sz="2800" baseline="30000" dirty="0" err="1">
                <a:solidFill>
                  <a:schemeClr val="bg1"/>
                </a:solidFill>
              </a:rPr>
              <a:t>c</a:t>
            </a:r>
            <a:r>
              <a:rPr lang="en-GB" sz="2800" dirty="0">
                <a:solidFill>
                  <a:schemeClr val="bg1"/>
                </a:solidFill>
              </a:rPr>
              <a:t>, S. </a:t>
            </a:r>
            <a:r>
              <a:rPr lang="en-GB" sz="2800" dirty="0" err="1">
                <a:solidFill>
                  <a:schemeClr val="bg1"/>
                </a:solidFill>
              </a:rPr>
              <a:t>Rodrigues</a:t>
            </a:r>
            <a:r>
              <a:rPr lang="en-GB" sz="2800" baseline="30000" dirty="0" err="1">
                <a:solidFill>
                  <a:schemeClr val="bg1"/>
                </a:solidFill>
              </a:rPr>
              <a:t>p</a:t>
            </a:r>
            <a:r>
              <a:rPr lang="en-GB" sz="2800" dirty="0">
                <a:solidFill>
                  <a:schemeClr val="bg1"/>
                </a:solidFill>
              </a:rPr>
              <a:t>,  A. </a:t>
            </a:r>
            <a:r>
              <a:rPr lang="en-GB" sz="2800" dirty="0" err="1">
                <a:solidFill>
                  <a:schemeClr val="bg1"/>
                </a:solidFill>
              </a:rPr>
              <a:t>Singh</a:t>
            </a:r>
            <a:r>
              <a:rPr lang="en-GB" sz="2800" baseline="30000" dirty="0" err="1">
                <a:solidFill>
                  <a:schemeClr val="bg1"/>
                </a:solidFill>
              </a:rPr>
              <a:t>r</a:t>
            </a:r>
            <a:r>
              <a:rPr lang="en-GB" sz="2800" dirty="0">
                <a:solidFill>
                  <a:schemeClr val="bg1"/>
                </a:solidFill>
              </a:rPr>
              <a:t>, I. Suárez-</a:t>
            </a:r>
            <a:r>
              <a:rPr lang="en-GB" sz="2800" dirty="0" err="1">
                <a:solidFill>
                  <a:schemeClr val="bg1"/>
                </a:solidFill>
              </a:rPr>
              <a:t>Ruiz</a:t>
            </a:r>
            <a:r>
              <a:rPr lang="en-GB" sz="2800" baseline="30000" dirty="0" err="1">
                <a:solidFill>
                  <a:schemeClr val="bg1"/>
                </a:solidFill>
              </a:rPr>
              <a:t>s</a:t>
            </a:r>
            <a:r>
              <a:rPr lang="en-GB" sz="2800" dirty="0">
                <a:solidFill>
                  <a:schemeClr val="bg1"/>
                </a:solidFill>
              </a:rPr>
              <a:t>, I. </a:t>
            </a:r>
            <a:r>
              <a:rPr lang="en-GB" sz="2800" dirty="0" err="1">
                <a:solidFill>
                  <a:schemeClr val="bg1"/>
                </a:solidFill>
              </a:rPr>
              <a:t>Sýkorová</a:t>
            </a:r>
            <a:r>
              <a:rPr lang="en-GB" sz="2800" baseline="30000" dirty="0" err="1">
                <a:solidFill>
                  <a:schemeClr val="bg1"/>
                </a:solidFill>
              </a:rPr>
              <a:t>t</a:t>
            </a:r>
            <a:r>
              <a:rPr lang="en-GB" sz="2800" dirty="0">
                <a:solidFill>
                  <a:schemeClr val="bg1"/>
                </a:solidFill>
              </a:rPr>
              <a:t>, N. </a:t>
            </a:r>
            <a:r>
              <a:rPr lang="en-GB" sz="2800" dirty="0" err="1">
                <a:solidFill>
                  <a:schemeClr val="bg1"/>
                </a:solidFill>
              </a:rPr>
              <a:t>Wagner</a:t>
            </a:r>
            <a:r>
              <a:rPr lang="en-GB" sz="2800" baseline="30000" dirty="0" err="1">
                <a:solidFill>
                  <a:schemeClr val="bg1"/>
                </a:solidFill>
              </a:rPr>
              <a:t>u</a:t>
            </a:r>
            <a:r>
              <a:rPr lang="en-GB" sz="2800" dirty="0">
                <a:solidFill>
                  <a:schemeClr val="bg1"/>
                </a:solidFill>
              </a:rPr>
              <a:t>, D. </a:t>
            </a:r>
            <a:r>
              <a:rPr lang="en-GB" sz="2800" dirty="0" err="1">
                <a:solidFill>
                  <a:schemeClr val="bg1"/>
                </a:solidFill>
              </a:rPr>
              <a:t>Životić</a:t>
            </a:r>
            <a:r>
              <a:rPr lang="en-GB" sz="2800" baseline="30000" dirty="0" err="1">
                <a:solidFill>
                  <a:schemeClr val="bg1"/>
                </a:solidFill>
              </a:rPr>
              <a:t>w</a:t>
            </a:r>
            <a:endParaRPr lang="pl-PL" sz="2800" dirty="0">
              <a:solidFill>
                <a:schemeClr val="bg1"/>
              </a:solidFill>
            </a:endParaRPr>
          </a:p>
          <a:p>
            <a:endParaRPr lang="pl-PL" dirty="0"/>
          </a:p>
        </p:txBody>
      </p:sp>
      <p:sp>
        <p:nvSpPr>
          <p:cNvPr id="4" name="Symbol zastępczy stopki 3"/>
          <p:cNvSpPr>
            <a:spLocks noGrp="1"/>
          </p:cNvSpPr>
          <p:nvPr>
            <p:ph type="ftr" sz="quarter" idx="11"/>
          </p:nvPr>
        </p:nvSpPr>
        <p:spPr/>
        <p:txBody>
          <a:bodyPr/>
          <a:lstStyle/>
          <a:p>
            <a:pPr>
              <a:defRPr/>
            </a:pPr>
            <a:r>
              <a:rPr lang="en-GB" smtClean="0"/>
              <a:t>Self-Heating Working Group, Commission III, ICCP</a:t>
            </a:r>
            <a:endParaRPr lang="en-GB"/>
          </a:p>
        </p:txBody>
      </p:sp>
    </p:spTree>
    <p:extLst>
      <p:ext uri="{BB962C8B-B14F-4D97-AF65-F5344CB8AC3E}">
        <p14:creationId xmlns:p14="http://schemas.microsoft.com/office/powerpoint/2010/main" val="341011513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07368" y="224644"/>
            <a:ext cx="11449272" cy="4525963"/>
          </a:xfrm>
        </p:spPr>
        <p:txBody>
          <a:bodyPr/>
          <a:lstStyle/>
          <a:p>
            <a:pPr marL="0" indent="0">
              <a:buNone/>
            </a:pPr>
            <a:r>
              <a:rPr lang="en-GB" sz="2000" b="1" dirty="0">
                <a:solidFill>
                  <a:schemeClr val="bg1"/>
                </a:solidFill>
              </a:rPr>
              <a:t>Abstract</a:t>
            </a:r>
            <a:endParaRPr lang="pl-PL" sz="2000" dirty="0">
              <a:solidFill>
                <a:schemeClr val="bg1"/>
              </a:solidFill>
            </a:endParaRPr>
          </a:p>
          <a:p>
            <a:pPr marL="0" indent="0">
              <a:buNone/>
            </a:pPr>
            <a:r>
              <a:rPr lang="en-GB" sz="2000" dirty="0">
                <a:solidFill>
                  <a:schemeClr val="bg1"/>
                </a:solidFill>
              </a:rPr>
              <a:t>Self-heating of coal waste is a major problem in all places around the world where coal was or/and still is exploited. The phenomenon is dependent on many </a:t>
            </a:r>
            <a:r>
              <a:rPr lang="en-GB" sz="2000" dirty="0" err="1">
                <a:solidFill>
                  <a:schemeClr val="bg1"/>
                </a:solidFill>
              </a:rPr>
              <a:t>factores</a:t>
            </a:r>
            <a:r>
              <a:rPr lang="en-GB" sz="2000" dirty="0">
                <a:solidFill>
                  <a:schemeClr val="bg1"/>
                </a:solidFill>
              </a:rPr>
              <a:t> such as the properties of organic matter (maceral composition and rank), </a:t>
            </a:r>
            <a:r>
              <a:rPr lang="en-GB" sz="2000" dirty="0" err="1">
                <a:solidFill>
                  <a:schemeClr val="bg1"/>
                </a:solidFill>
              </a:rPr>
              <a:t>moistrure</a:t>
            </a:r>
            <a:r>
              <a:rPr lang="en-GB" sz="2000" dirty="0">
                <a:solidFill>
                  <a:schemeClr val="bg1"/>
                </a:solidFill>
              </a:rPr>
              <a:t> and pyrite content, shape of the dump, compaction of wastes. Once deposited, coal waste undergo oxidation that might lead to self-heating that can reach temperatures exceeding 1000°C. During these processes both organic and mineral undergo alteration that are influenced also by the rate of heating and access of air and moisture. The morphological features of organic matter reflect the conditions within the dump. In 2008 an attempt of classification of the morphological forms of organic particles was undertaken within the Self-heating of coal and coal waste Working Group being of </a:t>
            </a:r>
            <a:r>
              <a:rPr lang="en-GB" sz="2000" dirty="0" smtClean="0">
                <a:solidFill>
                  <a:schemeClr val="bg1"/>
                </a:solidFill>
              </a:rPr>
              <a:t>the </a:t>
            </a:r>
            <a:r>
              <a:rPr lang="en-GB" sz="2000" dirty="0">
                <a:solidFill>
                  <a:schemeClr val="bg1"/>
                </a:solidFill>
              </a:rPr>
              <a:t>working Groups in Commission III of International Committee for Coal and Organic Petrology (ICCP). In total, through the years 2008-2016, 27 participants were contributing to the Working Group. Regarding the degree of alteration all the particles were divided into unaltered particles (</a:t>
            </a:r>
            <a:r>
              <a:rPr lang="en-GB" sz="2000" dirty="0" err="1">
                <a:solidFill>
                  <a:schemeClr val="bg1"/>
                </a:solidFill>
              </a:rPr>
              <a:t>huminite</a:t>
            </a:r>
            <a:r>
              <a:rPr lang="en-GB" sz="2000" dirty="0">
                <a:solidFill>
                  <a:schemeClr val="bg1"/>
                </a:solidFill>
              </a:rPr>
              <a:t>, </a:t>
            </a:r>
            <a:r>
              <a:rPr lang="en-GB" sz="2000" dirty="0" err="1">
                <a:solidFill>
                  <a:schemeClr val="bg1"/>
                </a:solidFill>
              </a:rPr>
              <a:t>vitrinite</a:t>
            </a:r>
            <a:r>
              <a:rPr lang="en-GB" sz="2000" dirty="0">
                <a:solidFill>
                  <a:schemeClr val="bg1"/>
                </a:solidFill>
              </a:rPr>
              <a:t>, </a:t>
            </a:r>
            <a:r>
              <a:rPr lang="en-GB" sz="2000" dirty="0" err="1">
                <a:solidFill>
                  <a:schemeClr val="bg1"/>
                </a:solidFill>
              </a:rPr>
              <a:t>liptinite</a:t>
            </a:r>
            <a:r>
              <a:rPr lang="en-GB" sz="2000" dirty="0">
                <a:solidFill>
                  <a:schemeClr val="bg1"/>
                </a:solidFill>
              </a:rPr>
              <a:t>, and </a:t>
            </a:r>
            <a:r>
              <a:rPr lang="en-GB" sz="2000" dirty="0" err="1">
                <a:solidFill>
                  <a:schemeClr val="bg1"/>
                </a:solidFill>
              </a:rPr>
              <a:t>inertinite</a:t>
            </a:r>
            <a:r>
              <a:rPr lang="en-GB" sz="2000" dirty="0">
                <a:solidFill>
                  <a:schemeClr val="bg1"/>
                </a:solidFill>
              </a:rPr>
              <a:t>), altered particles, and newly formed particles (pyrolytic carbon, bitumen, chars, graphite, and coke). Altered particles were further divided according to optical properties (porous, massive; isotropic, anisotropic). The following specific types of forms were distinguished within altered particles: fractures, fissures, cracks; paler in colour oxidation rims; darker in colour oxidation rims; plasticised edges; bands; </a:t>
            </a:r>
            <a:r>
              <a:rPr lang="en-GB" sz="2000" dirty="0" err="1">
                <a:solidFill>
                  <a:schemeClr val="bg1"/>
                </a:solidFill>
              </a:rPr>
              <a:t>devolatilisation</a:t>
            </a:r>
            <a:r>
              <a:rPr lang="en-GB" sz="2000" dirty="0">
                <a:solidFill>
                  <a:schemeClr val="bg1"/>
                </a:solidFill>
              </a:rPr>
              <a:t> pores; paler in colour particles. The classification was tested by during Round Robin Exercises and the obtained results were high. The </a:t>
            </a:r>
            <a:r>
              <a:rPr lang="en-GB" sz="2000" dirty="0" err="1">
                <a:solidFill>
                  <a:schemeClr val="bg1"/>
                </a:solidFill>
              </a:rPr>
              <a:t>propoposed</a:t>
            </a:r>
            <a:r>
              <a:rPr lang="en-GB" sz="2000" dirty="0">
                <a:solidFill>
                  <a:schemeClr val="bg1"/>
                </a:solidFill>
              </a:rPr>
              <a:t> classification can be used in research on self-heating coal waste dumps by scientists and various bodies responsible for the dumps.</a:t>
            </a:r>
            <a:endParaRPr lang="pl-PL" sz="2000" dirty="0">
              <a:solidFill>
                <a:schemeClr val="bg1"/>
              </a:solidFill>
            </a:endParaRPr>
          </a:p>
          <a:p>
            <a:pPr marL="0" indent="0">
              <a:buNone/>
            </a:pPr>
            <a:endParaRPr lang="pl-PL" sz="2000" dirty="0"/>
          </a:p>
        </p:txBody>
      </p:sp>
      <p:sp>
        <p:nvSpPr>
          <p:cNvPr id="4" name="Symbol zastępczy stopki 3"/>
          <p:cNvSpPr>
            <a:spLocks noGrp="1"/>
          </p:cNvSpPr>
          <p:nvPr>
            <p:ph type="ftr" sz="quarter" idx="11"/>
          </p:nvPr>
        </p:nvSpPr>
        <p:spPr/>
        <p:txBody>
          <a:bodyPr/>
          <a:lstStyle/>
          <a:p>
            <a:pPr>
              <a:defRPr/>
            </a:pPr>
            <a:r>
              <a:rPr lang="en-GB" smtClean="0"/>
              <a:t>Self-Heating Working Group, Commission III, ICCP</a:t>
            </a:r>
            <a:endParaRPr lang="en-GB"/>
          </a:p>
        </p:txBody>
      </p:sp>
    </p:spTree>
    <p:extLst>
      <p:ext uri="{BB962C8B-B14F-4D97-AF65-F5344CB8AC3E}">
        <p14:creationId xmlns:p14="http://schemas.microsoft.com/office/powerpoint/2010/main" val="10911237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l"/>
            <a:r>
              <a:rPr lang="en-GB" sz="3600" b="1" dirty="0">
                <a:solidFill>
                  <a:schemeClr val="bg1"/>
                </a:solidFill>
              </a:rPr>
              <a:t>Key words: Coal wastes, self-heating, organic matter, </a:t>
            </a:r>
            <a:r>
              <a:rPr lang="en-GB" sz="3600" b="1" dirty="0" smtClean="0">
                <a:solidFill>
                  <a:schemeClr val="bg1"/>
                </a:solidFill>
              </a:rPr>
              <a:t>oxidation</a:t>
            </a:r>
            <a:endParaRPr lang="pl-PL" sz="3600" dirty="0">
              <a:solidFill>
                <a:schemeClr val="bg1"/>
              </a:solidFill>
            </a:endParaRPr>
          </a:p>
        </p:txBody>
      </p:sp>
      <p:sp>
        <p:nvSpPr>
          <p:cNvPr id="3" name="Symbol zastępczy zawartości 2"/>
          <p:cNvSpPr>
            <a:spLocks noGrp="1"/>
          </p:cNvSpPr>
          <p:nvPr>
            <p:ph idx="1"/>
          </p:nvPr>
        </p:nvSpPr>
        <p:spPr/>
        <p:txBody>
          <a:bodyPr/>
          <a:lstStyle/>
          <a:p>
            <a:r>
              <a:rPr lang="en-GB" b="1" dirty="0"/>
              <a:t>Introduction</a:t>
            </a:r>
            <a:endParaRPr lang="pl-PL"/>
          </a:p>
          <a:p>
            <a:endParaRPr lang="pl-PL"/>
          </a:p>
        </p:txBody>
      </p:sp>
      <p:sp>
        <p:nvSpPr>
          <p:cNvPr id="4" name="Symbol zastępczy stopki 3"/>
          <p:cNvSpPr>
            <a:spLocks noGrp="1"/>
          </p:cNvSpPr>
          <p:nvPr>
            <p:ph type="ftr" sz="quarter" idx="11"/>
          </p:nvPr>
        </p:nvSpPr>
        <p:spPr/>
        <p:txBody>
          <a:bodyPr/>
          <a:lstStyle/>
          <a:p>
            <a:pPr>
              <a:defRPr/>
            </a:pPr>
            <a:r>
              <a:rPr lang="en-GB" smtClean="0"/>
              <a:t>Self-Heating Working Group, Commission III, ICCP</a:t>
            </a:r>
            <a:endParaRPr lang="en-GB"/>
          </a:p>
        </p:txBody>
      </p:sp>
    </p:spTree>
    <p:extLst>
      <p:ext uri="{BB962C8B-B14F-4D97-AF65-F5344CB8AC3E}">
        <p14:creationId xmlns:p14="http://schemas.microsoft.com/office/powerpoint/2010/main" val="130115477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solidFill>
                  <a:schemeClr val="accent5">
                    <a:lumMod val="60000"/>
                    <a:lumOff val="40000"/>
                  </a:schemeClr>
                </a:solidFill>
                <a:latin typeface="Arial" pitchFamily="34" charset="0"/>
                <a:cs typeface="Arial" pitchFamily="34" charset="0"/>
              </a:rPr>
              <a:t>Acknowledgements</a:t>
            </a:r>
            <a:endParaRPr lang="pl-PL" b="1" dirty="0">
              <a:solidFill>
                <a:schemeClr val="accent5">
                  <a:lumMod val="60000"/>
                  <a:lumOff val="40000"/>
                </a:schemeClr>
              </a:solidFill>
              <a:latin typeface="Arial" pitchFamily="34" charset="0"/>
              <a:cs typeface="Arial" pitchFamily="34" charset="0"/>
            </a:endParaRPr>
          </a:p>
        </p:txBody>
      </p:sp>
      <p:sp>
        <p:nvSpPr>
          <p:cNvPr id="3" name="Symbol zastępczy zawartości 2"/>
          <p:cNvSpPr>
            <a:spLocks noGrp="1"/>
          </p:cNvSpPr>
          <p:nvPr>
            <p:ph idx="1"/>
          </p:nvPr>
        </p:nvSpPr>
        <p:spPr/>
        <p:txBody>
          <a:bodyPr/>
          <a:lstStyle/>
          <a:p>
            <a:pPr marL="630238" indent="-630238">
              <a:buFont typeface="Wingdings" pitchFamily="2" charset="2"/>
              <a:buChar char="v"/>
            </a:pPr>
            <a:r>
              <a:rPr lang="pl-PL" dirty="0" smtClean="0">
                <a:solidFill>
                  <a:schemeClr val="accent6">
                    <a:lumMod val="60000"/>
                    <a:lumOff val="40000"/>
                  </a:schemeClr>
                </a:solidFill>
              </a:rPr>
              <a:t>To Jolanta Kus and Deolinda Flores for </a:t>
            </a:r>
            <a:r>
              <a:rPr lang="pl-PL" dirty="0" err="1" smtClean="0">
                <a:solidFill>
                  <a:schemeClr val="accent6">
                    <a:lumMod val="60000"/>
                    <a:lumOff val="40000"/>
                  </a:schemeClr>
                </a:solidFill>
              </a:rPr>
              <a:t>their</a:t>
            </a:r>
            <a:r>
              <a:rPr lang="pl-PL" dirty="0" smtClean="0">
                <a:solidFill>
                  <a:schemeClr val="accent6">
                    <a:lumMod val="60000"/>
                    <a:lumOff val="40000"/>
                  </a:schemeClr>
                </a:solidFill>
              </a:rPr>
              <a:t> </a:t>
            </a:r>
            <a:r>
              <a:rPr lang="pl-PL" dirty="0" err="1" smtClean="0">
                <a:solidFill>
                  <a:schemeClr val="accent6">
                    <a:lumMod val="60000"/>
                    <a:lumOff val="40000"/>
                  </a:schemeClr>
                </a:solidFill>
              </a:rPr>
              <a:t>help</a:t>
            </a:r>
            <a:r>
              <a:rPr lang="pl-PL" dirty="0" smtClean="0">
                <a:solidFill>
                  <a:schemeClr val="accent6">
                    <a:lumMod val="60000"/>
                    <a:lumOff val="40000"/>
                  </a:schemeClr>
                </a:solidFill>
              </a:rPr>
              <a:t> in </a:t>
            </a:r>
            <a:r>
              <a:rPr lang="pl-PL" dirty="0" err="1" smtClean="0">
                <a:solidFill>
                  <a:schemeClr val="accent6">
                    <a:lumMod val="60000"/>
                    <a:lumOff val="40000"/>
                  </a:schemeClr>
                </a:solidFill>
              </a:rPr>
              <a:t>preparation</a:t>
            </a:r>
            <a:r>
              <a:rPr lang="pl-PL" dirty="0" smtClean="0">
                <a:solidFill>
                  <a:schemeClr val="accent6">
                    <a:lumMod val="60000"/>
                    <a:lumOff val="40000"/>
                  </a:schemeClr>
                </a:solidFill>
              </a:rPr>
              <a:t> the </a:t>
            </a:r>
            <a:r>
              <a:rPr lang="pl-PL" dirty="0" err="1" smtClean="0">
                <a:solidFill>
                  <a:schemeClr val="accent6">
                    <a:lumMod val="60000"/>
                    <a:lumOff val="40000"/>
                  </a:schemeClr>
                </a:solidFill>
              </a:rPr>
              <a:t>Round</a:t>
            </a:r>
            <a:r>
              <a:rPr lang="pl-PL" dirty="0" smtClean="0">
                <a:solidFill>
                  <a:schemeClr val="accent6">
                    <a:lumMod val="60000"/>
                    <a:lumOff val="40000"/>
                  </a:schemeClr>
                </a:solidFill>
              </a:rPr>
              <a:t> Robin </a:t>
            </a:r>
            <a:r>
              <a:rPr lang="pl-PL" dirty="0" err="1" smtClean="0">
                <a:solidFill>
                  <a:schemeClr val="accent6">
                    <a:lumMod val="60000"/>
                    <a:lumOff val="40000"/>
                  </a:schemeClr>
                </a:solidFill>
              </a:rPr>
              <a:t>Exercises</a:t>
            </a:r>
            <a:r>
              <a:rPr lang="pl-PL" dirty="0" smtClean="0">
                <a:solidFill>
                  <a:schemeClr val="accent6">
                    <a:lumMod val="60000"/>
                    <a:lumOff val="40000"/>
                  </a:schemeClr>
                </a:solidFill>
              </a:rPr>
              <a:t> and </a:t>
            </a:r>
            <a:r>
              <a:rPr lang="pl-PL" dirty="0" err="1" smtClean="0">
                <a:solidFill>
                  <a:schemeClr val="accent6">
                    <a:lumMod val="60000"/>
                    <a:lumOff val="40000"/>
                  </a:schemeClr>
                </a:solidFill>
              </a:rPr>
              <a:t>reports</a:t>
            </a:r>
            <a:endParaRPr lang="pl-PL" dirty="0" smtClean="0">
              <a:solidFill>
                <a:schemeClr val="accent6">
                  <a:lumMod val="60000"/>
                  <a:lumOff val="40000"/>
                </a:schemeClr>
              </a:solidFill>
            </a:endParaRPr>
          </a:p>
          <a:p>
            <a:pPr marL="630238" indent="-630238">
              <a:buFont typeface="Wingdings" pitchFamily="2" charset="2"/>
              <a:buChar char="v"/>
            </a:pPr>
            <a:r>
              <a:rPr lang="pl-PL" dirty="0" smtClean="0">
                <a:solidFill>
                  <a:schemeClr val="accent6">
                    <a:lumMod val="60000"/>
                    <a:lumOff val="40000"/>
                  </a:schemeClr>
                </a:solidFill>
              </a:rPr>
              <a:t>To </a:t>
            </a:r>
            <a:r>
              <a:rPr lang="pl-PL" dirty="0" err="1" smtClean="0">
                <a:solidFill>
                  <a:schemeClr val="accent6">
                    <a:lumMod val="60000"/>
                    <a:lumOff val="40000"/>
                  </a:schemeClr>
                </a:solidFill>
              </a:rPr>
              <a:t>all</a:t>
            </a:r>
            <a:r>
              <a:rPr lang="pl-PL" dirty="0" smtClean="0">
                <a:solidFill>
                  <a:schemeClr val="accent6">
                    <a:lumMod val="60000"/>
                    <a:lumOff val="40000"/>
                  </a:schemeClr>
                </a:solidFill>
              </a:rPr>
              <a:t> </a:t>
            </a:r>
            <a:r>
              <a:rPr lang="pl-PL" dirty="0" err="1" smtClean="0">
                <a:solidFill>
                  <a:schemeClr val="accent6">
                    <a:lumMod val="60000"/>
                    <a:lumOff val="40000"/>
                  </a:schemeClr>
                </a:solidFill>
              </a:rPr>
              <a:t>participants</a:t>
            </a:r>
            <a:r>
              <a:rPr lang="pl-PL" dirty="0" smtClean="0">
                <a:solidFill>
                  <a:schemeClr val="accent6">
                    <a:lumMod val="60000"/>
                    <a:lumOff val="40000"/>
                  </a:schemeClr>
                </a:solidFill>
              </a:rPr>
              <a:t> for </a:t>
            </a:r>
            <a:r>
              <a:rPr lang="pl-PL" dirty="0" err="1" smtClean="0">
                <a:solidFill>
                  <a:schemeClr val="accent6">
                    <a:lumMod val="60000"/>
                    <a:lumOff val="40000"/>
                  </a:schemeClr>
                </a:solidFill>
              </a:rPr>
              <a:t>their</a:t>
            </a:r>
            <a:r>
              <a:rPr lang="pl-PL" dirty="0" smtClean="0">
                <a:solidFill>
                  <a:schemeClr val="accent6">
                    <a:lumMod val="60000"/>
                    <a:lumOff val="40000"/>
                  </a:schemeClr>
                </a:solidFill>
              </a:rPr>
              <a:t> </a:t>
            </a:r>
            <a:r>
              <a:rPr lang="pl-PL" dirty="0" err="1" smtClean="0">
                <a:solidFill>
                  <a:schemeClr val="accent6">
                    <a:lumMod val="60000"/>
                    <a:lumOff val="40000"/>
                  </a:schemeClr>
                </a:solidFill>
              </a:rPr>
              <a:t>time</a:t>
            </a:r>
            <a:r>
              <a:rPr lang="pl-PL" dirty="0" smtClean="0">
                <a:solidFill>
                  <a:schemeClr val="accent6">
                    <a:lumMod val="60000"/>
                    <a:lumOff val="40000"/>
                  </a:schemeClr>
                </a:solidFill>
              </a:rPr>
              <a:t> and </a:t>
            </a:r>
            <a:r>
              <a:rPr lang="pl-PL" dirty="0" err="1" smtClean="0">
                <a:solidFill>
                  <a:schemeClr val="accent6">
                    <a:lumMod val="60000"/>
                    <a:lumOff val="40000"/>
                  </a:schemeClr>
                </a:solidFill>
              </a:rPr>
              <a:t>work</a:t>
            </a:r>
            <a:r>
              <a:rPr lang="pl-PL" dirty="0" smtClean="0">
                <a:solidFill>
                  <a:schemeClr val="accent6">
                    <a:lumMod val="60000"/>
                    <a:lumOff val="40000"/>
                  </a:schemeClr>
                </a:solidFill>
              </a:rPr>
              <a:t> in </a:t>
            </a:r>
            <a:r>
              <a:rPr lang="pl-PL" dirty="0" err="1" smtClean="0">
                <a:solidFill>
                  <a:schemeClr val="accent6">
                    <a:lumMod val="60000"/>
                    <a:lumOff val="40000"/>
                  </a:schemeClr>
                </a:solidFill>
              </a:rPr>
              <a:t>this</a:t>
            </a:r>
            <a:r>
              <a:rPr lang="pl-PL" dirty="0" smtClean="0">
                <a:solidFill>
                  <a:schemeClr val="accent6">
                    <a:lumMod val="60000"/>
                    <a:lumOff val="40000"/>
                  </a:schemeClr>
                </a:solidFill>
              </a:rPr>
              <a:t> </a:t>
            </a:r>
            <a:r>
              <a:rPr lang="pl-PL" dirty="0" err="1" smtClean="0">
                <a:solidFill>
                  <a:schemeClr val="accent6">
                    <a:lumMod val="60000"/>
                    <a:lumOff val="40000"/>
                  </a:schemeClr>
                </a:solidFill>
              </a:rPr>
              <a:t>working</a:t>
            </a:r>
            <a:r>
              <a:rPr lang="pl-PL" dirty="0" smtClean="0">
                <a:solidFill>
                  <a:schemeClr val="accent6">
                    <a:lumMod val="60000"/>
                    <a:lumOff val="40000"/>
                  </a:schemeClr>
                </a:solidFill>
              </a:rPr>
              <a:t> </a:t>
            </a:r>
            <a:r>
              <a:rPr lang="pl-PL" dirty="0" err="1" smtClean="0">
                <a:solidFill>
                  <a:schemeClr val="accent6">
                    <a:lumMod val="60000"/>
                    <a:lumOff val="40000"/>
                  </a:schemeClr>
                </a:solidFill>
              </a:rPr>
              <a:t>group</a:t>
            </a:r>
            <a:r>
              <a:rPr lang="pl-PL" dirty="0">
                <a:solidFill>
                  <a:schemeClr val="accent6">
                    <a:lumMod val="60000"/>
                    <a:lumOff val="40000"/>
                  </a:schemeClr>
                </a:solidFill>
              </a:rPr>
              <a:t> </a:t>
            </a:r>
            <a:r>
              <a:rPr lang="pl-PL" dirty="0" smtClean="0">
                <a:solidFill>
                  <a:schemeClr val="accent6">
                    <a:lumMod val="60000"/>
                    <a:lumOff val="40000"/>
                  </a:schemeClr>
                </a:solidFill>
              </a:rPr>
              <a:t>as </a:t>
            </a:r>
            <a:r>
              <a:rPr lang="pl-PL" dirty="0" err="1" smtClean="0">
                <a:solidFill>
                  <a:schemeClr val="accent6">
                    <a:lumMod val="60000"/>
                    <a:lumOff val="40000"/>
                  </a:schemeClr>
                </a:solidFill>
              </a:rPr>
              <a:t>well</a:t>
            </a:r>
            <a:r>
              <a:rPr lang="pl-PL" dirty="0" smtClean="0">
                <a:solidFill>
                  <a:schemeClr val="accent6">
                    <a:lumMod val="60000"/>
                    <a:lumOff val="40000"/>
                  </a:schemeClr>
                </a:solidFill>
              </a:rPr>
              <a:t> as for </a:t>
            </a:r>
            <a:r>
              <a:rPr lang="pl-PL" dirty="0" err="1" smtClean="0">
                <a:solidFill>
                  <a:schemeClr val="accent6">
                    <a:lumMod val="60000"/>
                    <a:lumOff val="40000"/>
                  </a:schemeClr>
                </a:solidFill>
              </a:rPr>
              <a:t>their</a:t>
            </a:r>
            <a:r>
              <a:rPr lang="pl-PL" dirty="0" smtClean="0">
                <a:solidFill>
                  <a:schemeClr val="accent6">
                    <a:lumMod val="60000"/>
                    <a:lumOff val="40000"/>
                  </a:schemeClr>
                </a:solidFill>
              </a:rPr>
              <a:t> </a:t>
            </a:r>
            <a:r>
              <a:rPr lang="pl-PL" dirty="0" err="1" smtClean="0">
                <a:solidFill>
                  <a:schemeClr val="accent6">
                    <a:lumMod val="60000"/>
                    <a:lumOff val="40000"/>
                  </a:schemeClr>
                </a:solidFill>
              </a:rPr>
              <a:t>comments</a:t>
            </a:r>
            <a:endParaRPr lang="pl-PL" dirty="0" smtClean="0">
              <a:solidFill>
                <a:schemeClr val="accent6">
                  <a:lumMod val="60000"/>
                  <a:lumOff val="40000"/>
                </a:schemeClr>
              </a:solidFill>
            </a:endParaRPr>
          </a:p>
          <a:p>
            <a:pPr marL="630238" indent="-630238">
              <a:buFont typeface="Wingdings" pitchFamily="2" charset="2"/>
              <a:buChar char="v"/>
            </a:pPr>
            <a:r>
              <a:rPr lang="pl-PL" dirty="0" smtClean="0">
                <a:solidFill>
                  <a:schemeClr val="accent6">
                    <a:lumMod val="60000"/>
                    <a:lumOff val="40000"/>
                  </a:schemeClr>
                </a:solidFill>
              </a:rPr>
              <a:t>To Deolinda, Nikki, Ivana, Jim for </a:t>
            </a:r>
            <a:r>
              <a:rPr lang="pl-PL" dirty="0" err="1" smtClean="0">
                <a:solidFill>
                  <a:schemeClr val="accent6">
                    <a:lumMod val="60000"/>
                    <a:lumOff val="40000"/>
                  </a:schemeClr>
                </a:solidFill>
              </a:rPr>
              <a:t>sending</a:t>
            </a:r>
            <a:r>
              <a:rPr lang="pl-PL" dirty="0" smtClean="0">
                <a:solidFill>
                  <a:schemeClr val="accent6">
                    <a:lumMod val="60000"/>
                    <a:lumOff val="40000"/>
                  </a:schemeClr>
                </a:solidFill>
              </a:rPr>
              <a:t> </a:t>
            </a:r>
            <a:r>
              <a:rPr lang="pl-PL" dirty="0" err="1" smtClean="0">
                <a:solidFill>
                  <a:schemeClr val="accent6">
                    <a:lumMod val="60000"/>
                    <a:lumOff val="40000"/>
                  </a:schemeClr>
                </a:solidFill>
              </a:rPr>
              <a:t>pictures</a:t>
            </a:r>
            <a:r>
              <a:rPr lang="pl-PL" dirty="0" smtClean="0">
                <a:solidFill>
                  <a:schemeClr val="accent6">
                    <a:lumMod val="60000"/>
                    <a:lumOff val="40000"/>
                  </a:schemeClr>
                </a:solidFill>
              </a:rPr>
              <a:t> of </a:t>
            </a:r>
            <a:r>
              <a:rPr lang="pl-PL" dirty="0" err="1" smtClean="0">
                <a:solidFill>
                  <a:schemeClr val="accent6">
                    <a:lumMod val="60000"/>
                    <a:lumOff val="40000"/>
                  </a:schemeClr>
                </a:solidFill>
              </a:rPr>
              <a:t>self-heated</a:t>
            </a:r>
            <a:r>
              <a:rPr lang="pl-PL" dirty="0" smtClean="0">
                <a:solidFill>
                  <a:schemeClr val="accent6">
                    <a:lumMod val="60000"/>
                    <a:lumOff val="40000"/>
                  </a:schemeClr>
                </a:solidFill>
              </a:rPr>
              <a:t> </a:t>
            </a:r>
            <a:r>
              <a:rPr lang="pl-PL" dirty="0" err="1" smtClean="0">
                <a:solidFill>
                  <a:schemeClr val="accent6">
                    <a:lumMod val="60000"/>
                    <a:lumOff val="40000"/>
                  </a:schemeClr>
                </a:solidFill>
              </a:rPr>
              <a:t>particles</a:t>
            </a:r>
            <a:endParaRPr lang="pl-PL" dirty="0" smtClean="0">
              <a:solidFill>
                <a:schemeClr val="accent6">
                  <a:lumMod val="60000"/>
                  <a:lumOff val="40000"/>
                </a:schemeClr>
              </a:solidFill>
            </a:endParaRPr>
          </a:p>
        </p:txBody>
      </p:sp>
      <p:sp>
        <p:nvSpPr>
          <p:cNvPr id="4" name="Symbol zastępczy stopki 3"/>
          <p:cNvSpPr>
            <a:spLocks noGrp="1"/>
          </p:cNvSpPr>
          <p:nvPr>
            <p:ph type="ftr" sz="quarter" idx="11"/>
          </p:nvPr>
        </p:nvSpPr>
        <p:spPr>
          <a:xfrm>
            <a:off x="4458000" y="6356353"/>
            <a:ext cx="3276000" cy="365125"/>
          </a:xfrm>
        </p:spPr>
        <p:txBody>
          <a:bodyPr/>
          <a:lstStyle/>
          <a:p>
            <a:pPr>
              <a:defRPr/>
            </a:pPr>
            <a:r>
              <a:rPr lang="en-GB" smtClean="0"/>
              <a:t>Self-Heating Working </a:t>
            </a:r>
            <a:r>
              <a:rPr lang="en-GB" dirty="0" smtClean="0"/>
              <a:t>Group, Commission III, ICCP</a:t>
            </a:r>
            <a:endParaRPr lang="en-GB" dirty="0"/>
          </a:p>
        </p:txBody>
      </p:sp>
    </p:spTree>
    <p:extLst>
      <p:ext uri="{BB962C8B-B14F-4D97-AF65-F5344CB8AC3E}">
        <p14:creationId xmlns:p14="http://schemas.microsoft.com/office/powerpoint/2010/main" val="78893676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1070</TotalTime>
  <Words>567</Words>
  <Application>Microsoft Office PowerPoint</Application>
  <PresentationFormat>Niestandardowy</PresentationFormat>
  <Paragraphs>23</Paragraphs>
  <Slides>5</Slides>
  <Notes>1</Notes>
  <HiddenSlides>0</HiddenSlides>
  <MMClips>0</MMClips>
  <ScaleCrop>false</ScaleCrop>
  <HeadingPairs>
    <vt:vector size="4" baseType="variant">
      <vt:variant>
        <vt:lpstr>Motyw</vt:lpstr>
      </vt:variant>
      <vt:variant>
        <vt:i4>1</vt:i4>
      </vt:variant>
      <vt:variant>
        <vt:lpstr>Tytuły slajdów</vt:lpstr>
      </vt:variant>
      <vt:variant>
        <vt:i4>5</vt:i4>
      </vt:variant>
    </vt:vector>
  </HeadingPairs>
  <TitlesOfParts>
    <vt:vector size="6" baseType="lpstr">
      <vt:lpstr>Motyw pakietu Office</vt:lpstr>
      <vt:lpstr>Report on Self – heating of coal and coal wastes working group </vt:lpstr>
      <vt:lpstr>Classification of organic particles in coal wastes  of the 2009, 2010, 2012, 2013, 2015, and 2016 round robin exercises of the ICCP Self-Heating Working Group. </vt:lpstr>
      <vt:lpstr>Prezentacja programu PowerPoint</vt:lpstr>
      <vt:lpstr>Key words: Coal wastes, self-heating, organic matter, oxidation</vt:lpstr>
      <vt:lpstr>Acknowledgements</vt:lpstr>
    </vt:vector>
  </TitlesOfParts>
  <Company>US-WNoZ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 – heating of coal and coal wastes working group</dc:title>
  <dc:creator>Misz Magdalena</dc:creator>
  <cp:lastModifiedBy>Samsung</cp:lastModifiedBy>
  <cp:revision>348</cp:revision>
  <dcterms:created xsi:type="dcterms:W3CDTF">2010-09-24T09:18:04Z</dcterms:created>
  <dcterms:modified xsi:type="dcterms:W3CDTF">2018-09-22T10:29:42Z</dcterms:modified>
</cp:coreProperties>
</file>