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76" r:id="rId4"/>
    <p:sldId id="279" r:id="rId5"/>
    <p:sldId id="278" r:id="rId6"/>
    <p:sldId id="277" r:id="rId7"/>
    <p:sldId id="313" r:id="rId8"/>
    <p:sldId id="314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90" userDrawn="1">
          <p15:clr>
            <a:srgbClr val="A4A3A4"/>
          </p15:clr>
        </p15:guide>
        <p15:guide id="4" orient="horz" pos="9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B9BD5"/>
    <a:srgbClr val="E6EBF0"/>
    <a:srgbClr val="9BB4C8"/>
    <a:srgbClr val="226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5320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288" y="82"/>
      </p:cViewPr>
      <p:guideLst>
        <p:guide orient="horz" pos="1620"/>
        <p:guide pos="2880"/>
        <p:guide orient="horz" pos="690"/>
        <p:guide orient="horz" pos="9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24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EF546F-4FA4-BDF4-91AE-D359D1C6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1C1829-3C5C-66F4-B7F6-5952243ED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065C-0886-5E48-ACAD-AFD2F61DB99E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06F8E-01D5-68B1-FCAF-5190128F8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DB99C-D3EA-154C-A280-EF97C5328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CAE6-2DCB-7148-A1AE-D53C429F9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02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6B6-0CFC-4341-85C2-3C1C52EA9AD0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F965-7FE4-407B-A472-646F99C2CE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40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57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62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8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6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09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7D3A44B-CB18-B4A8-F5E0-FE6D50523E77}"/>
              </a:ext>
            </a:extLst>
          </p:cNvPr>
          <p:cNvSpPr/>
          <p:nvPr userDrawn="1"/>
        </p:nvSpPr>
        <p:spPr>
          <a:xfrm>
            <a:off x="-7144" y="4031864"/>
            <a:ext cx="9158288" cy="116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34DE476-E9E8-8BE1-4956-B40F65C11E68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F74A7CD-8DA8-9822-A588-CBF54A7445AF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DFF2076-408D-E6FF-1214-0C4F6E978EE0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9B3C5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0" y="316463"/>
            <a:ext cx="6262485" cy="85320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3" y="1484291"/>
            <a:ext cx="8337550" cy="645857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1" y="2130148"/>
            <a:ext cx="8335965" cy="106818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r>
              <a:rPr lang="de-DE" dirty="0"/>
              <a:t>XX.XX.2023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C73F8-E434-A3E6-CC3A-3BC704671DDC}"/>
              </a:ext>
            </a:extLst>
          </p:cNvPr>
          <p:cNvSpPr txBox="1"/>
          <p:nvPr userDrawn="1"/>
        </p:nvSpPr>
        <p:spPr>
          <a:xfrm>
            <a:off x="401475" y="4214149"/>
            <a:ext cx="1359022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www.bgr.bund.de/EN</a:t>
            </a:r>
            <a:endParaRPr lang="de-DE" sz="11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506B5E-2FF5-1F7D-05B3-21847E041FB1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</a:b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</a:b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und Rohstoffe</a:t>
            </a:r>
            <a:endParaRPr lang="de-DE" sz="1100" baseline="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31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56352"/>
            <a:ext cx="3032125" cy="21564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162" y="3660830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6A658A92-E836-051F-AB48-49DF55647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518" y="1356352"/>
            <a:ext cx="2636045" cy="215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30E358-1345-B305-B885-D93E416C5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518" y="3660830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EE2832C-1F83-9B64-1E34-2D987372C8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12670" y="1356352"/>
            <a:ext cx="2636044" cy="215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F795B58-3009-CE7D-F7D4-F61896D248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1874" y="3660830"/>
            <a:ext cx="2636839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8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39725"/>
            <a:ext cx="6328305" cy="3910393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9926E78-9095-2A92-2F4D-F2098B065F8B}"/>
              </a:ext>
            </a:extLst>
          </p:cNvPr>
          <p:cNvSpPr/>
          <p:nvPr userDrawn="1"/>
        </p:nvSpPr>
        <p:spPr>
          <a:xfrm>
            <a:off x="-9826" y="3985192"/>
            <a:ext cx="9167371" cy="1166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BC89E0-95FE-F562-291A-73D231126F4A}"/>
              </a:ext>
            </a:extLst>
          </p:cNvPr>
          <p:cNvGrpSpPr/>
          <p:nvPr userDrawn="1"/>
        </p:nvGrpSpPr>
        <p:grpSpPr>
          <a:xfrm>
            <a:off x="-11725" y="3825864"/>
            <a:ext cx="9169269" cy="348160"/>
            <a:chOff x="34931" y="3497432"/>
            <a:chExt cx="9144000" cy="34816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269D3F-CEB9-36FE-48D7-F02C8103E9F8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DAA1C56-F4BD-2FD5-6057-4F4BAD22CC9D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BB4C8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192EF7E-C267-2DFD-CE49-48548B0DF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1"/>
            <a:ext cx="5040927" cy="3939351"/>
          </a:xfrm>
          <a:custGeom>
            <a:avLst/>
            <a:gdLst>
              <a:gd name="connsiteX0" fmla="*/ 0 w 2692401"/>
              <a:gd name="connsiteY0" fmla="*/ 0 h 5311775"/>
              <a:gd name="connsiteX1" fmla="*/ 2692401 w 2692401"/>
              <a:gd name="connsiteY1" fmla="*/ 0 h 5311775"/>
              <a:gd name="connsiteX2" fmla="*/ 2692401 w 2692401"/>
              <a:gd name="connsiteY2" fmla="*/ 5311775 h 5311775"/>
              <a:gd name="connsiteX3" fmla="*/ 0 w 2692401"/>
              <a:gd name="connsiteY3" fmla="*/ 5311775 h 5311775"/>
              <a:gd name="connsiteX4" fmla="*/ 0 w 2692401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2401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4783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4308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907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6622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355252"/>
              <a:gd name="connsiteY0" fmla="*/ 0 h 5318204"/>
              <a:gd name="connsiteX1" fmla="*/ 5355252 w 5355252"/>
              <a:gd name="connsiteY1" fmla="*/ 0 h 5318204"/>
              <a:gd name="connsiteX2" fmla="*/ 2766220 w 5355252"/>
              <a:gd name="connsiteY2" fmla="*/ 5318204 h 5318204"/>
              <a:gd name="connsiteX3" fmla="*/ 0 w 5355252"/>
              <a:gd name="connsiteY3" fmla="*/ 5311775 h 5318204"/>
              <a:gd name="connsiteX4" fmla="*/ 0 w 5355252"/>
              <a:gd name="connsiteY4" fmla="*/ 0 h 5318204"/>
              <a:gd name="connsiteX0" fmla="*/ 0 w 4802802"/>
              <a:gd name="connsiteY0" fmla="*/ 0 h 5318204"/>
              <a:gd name="connsiteX1" fmla="*/ 4802802 w 4802802"/>
              <a:gd name="connsiteY1" fmla="*/ 0 h 5318204"/>
              <a:gd name="connsiteX2" fmla="*/ 2766220 w 4802802"/>
              <a:gd name="connsiteY2" fmla="*/ 5318204 h 5318204"/>
              <a:gd name="connsiteX3" fmla="*/ 0 w 4802802"/>
              <a:gd name="connsiteY3" fmla="*/ 5311775 h 5318204"/>
              <a:gd name="connsiteX4" fmla="*/ 0 w 4802802"/>
              <a:gd name="connsiteY4" fmla="*/ 0 h 5318204"/>
              <a:gd name="connsiteX0" fmla="*/ 0 w 4936152"/>
              <a:gd name="connsiteY0" fmla="*/ 0 h 5318204"/>
              <a:gd name="connsiteX1" fmla="*/ 4936152 w 4936152"/>
              <a:gd name="connsiteY1" fmla="*/ 3216 h 5318204"/>
              <a:gd name="connsiteX2" fmla="*/ 2766220 w 4936152"/>
              <a:gd name="connsiteY2" fmla="*/ 5318204 h 5318204"/>
              <a:gd name="connsiteX3" fmla="*/ 0 w 4936152"/>
              <a:gd name="connsiteY3" fmla="*/ 5311775 h 5318204"/>
              <a:gd name="connsiteX4" fmla="*/ 0 w 4936152"/>
              <a:gd name="connsiteY4" fmla="*/ 0 h 5318204"/>
              <a:gd name="connsiteX0" fmla="*/ 0 w 5040927"/>
              <a:gd name="connsiteY0" fmla="*/ 0 h 5318204"/>
              <a:gd name="connsiteX1" fmla="*/ 5040927 w 5040927"/>
              <a:gd name="connsiteY1" fmla="*/ 1 h 5318204"/>
              <a:gd name="connsiteX2" fmla="*/ 2766220 w 5040927"/>
              <a:gd name="connsiteY2" fmla="*/ 5318204 h 5318204"/>
              <a:gd name="connsiteX3" fmla="*/ 0 w 5040927"/>
              <a:gd name="connsiteY3" fmla="*/ 5311775 h 5318204"/>
              <a:gd name="connsiteX4" fmla="*/ 0 w 5040927"/>
              <a:gd name="connsiteY4" fmla="*/ 0 h 53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27" h="5318204">
                <a:moveTo>
                  <a:pt x="0" y="0"/>
                </a:moveTo>
                <a:lnTo>
                  <a:pt x="5040927" y="1"/>
                </a:lnTo>
                <a:lnTo>
                  <a:pt x="2766220" y="5318204"/>
                </a:lnTo>
                <a:lnTo>
                  <a:pt x="0" y="53117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5611" y="1354204"/>
            <a:ext cx="4061676" cy="8446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43" y="2526922"/>
            <a:ext cx="4062369" cy="649942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28" y="3176864"/>
            <a:ext cx="4061597" cy="649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  <a:prstGeom prst="rect">
            <a:avLst/>
          </a:prstGeom>
        </p:spPr>
        <p:txBody>
          <a:bodyPr lIns="0" tIns="46800" rIns="0"/>
          <a:lstStyle>
            <a:lvl1pPr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r>
              <a:rPr lang="de-DE" dirty="0"/>
              <a:t>XX.XX.2023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58BE8E-042B-B4D7-0659-D7CA45392FCD}"/>
              </a:ext>
            </a:extLst>
          </p:cNvPr>
          <p:cNvSpPr txBox="1"/>
          <p:nvPr userDrawn="1"/>
        </p:nvSpPr>
        <p:spPr>
          <a:xfrm>
            <a:off x="411163" y="4215456"/>
            <a:ext cx="1374094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www.bgr.bund.de/EN</a:t>
            </a:r>
            <a:endParaRPr lang="de-DE" sz="11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244584-2AED-E95C-3AB7-D99E113BBCC0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Institute </a:t>
            </a:r>
          </a:p>
          <a:p>
            <a:pPr algn="l">
              <a:lnSpc>
                <a:spcPts val="1350"/>
              </a:lnSpc>
            </a:pPr>
            <a:r>
              <a:rPr lang="de-DE" sz="1100" baseline="0" dirty="0" err="1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100" baseline="0" dirty="0" err="1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Geosciences</a:t>
            </a: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100" baseline="0" dirty="0" err="1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and</a:t>
            </a: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Natural Resources</a:t>
            </a:r>
            <a:endParaRPr lang="de-DE" sz="1100" baseline="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98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351F84-F0DB-89BE-59C7-15D92E545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347788"/>
            <a:ext cx="8337550" cy="2968625"/>
          </a:xfrm>
        </p:spPr>
        <p:txBody>
          <a:bodyPr/>
          <a:lstStyle>
            <a:lvl1pPr marL="268288" indent="-268288">
              <a:spcBef>
                <a:spcPts val="850"/>
              </a:spcBef>
              <a:buFont typeface="+mj-lt"/>
              <a:buAutoNum type="arabicPeriod"/>
              <a:defRPr/>
            </a:lvl1pPr>
            <a:lvl2pPr marL="539750" indent="-271463">
              <a:spcBef>
                <a:spcPts val="0"/>
              </a:spcBef>
              <a:buSzPct val="100000"/>
              <a:buFont typeface="+mj-lt"/>
              <a:buAutoNum type="arabicPeriod"/>
              <a:defRPr/>
            </a:lvl2pPr>
            <a:lvl3pPr marL="806450" indent="-266700">
              <a:buSzPct val="100000"/>
              <a:buFont typeface="+mj-lt"/>
              <a:buAutoNum type="arabicPeriod"/>
              <a:defRPr/>
            </a:lvl3pPr>
            <a:lvl4pPr marL="1074738" indent="-268288">
              <a:buSzPct val="100000"/>
              <a:buFont typeface="+mj-lt"/>
              <a:buAutoNum type="arabicPeriod"/>
              <a:defRPr/>
            </a:lvl4pPr>
            <a:lvl5pPr marL="2286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81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" y="1347786"/>
            <a:ext cx="8337550" cy="29686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0" y="1347788"/>
            <a:ext cx="4052888" cy="2968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1" y="1347788"/>
            <a:ext cx="4068761" cy="2968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12" y="1347788"/>
            <a:ext cx="4064401" cy="12239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311" y="2571750"/>
            <a:ext cx="4064401" cy="17446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3CE2631-9C7D-6565-1667-D08F97EE2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64050" cy="49466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031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F50C0-8483-7030-818F-BE7C8F6D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D0614C-7234-F15A-7C10-697EF7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04A7EA6-691F-7B84-81BF-D49F8B182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3104"/>
            <a:ext cx="9148762" cy="3598862"/>
          </a:xfrm>
          <a:custGeom>
            <a:avLst/>
            <a:gdLst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0 w 9144000"/>
              <a:gd name="connsiteY3" fmla="*/ 3598862 h 3598862"/>
              <a:gd name="connsiteX4" fmla="*/ 0 w 9144000"/>
              <a:gd name="connsiteY4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600450"/>
              <a:gd name="connsiteX1" fmla="*/ 9144000 w 9144000"/>
              <a:gd name="connsiteY1" fmla="*/ 0 h 3600450"/>
              <a:gd name="connsiteX2" fmla="*/ 9144000 w 9144000"/>
              <a:gd name="connsiteY2" fmla="*/ 3598862 h 3600450"/>
              <a:gd name="connsiteX3" fmla="*/ 8012906 w 9144000"/>
              <a:gd name="connsiteY3" fmla="*/ 3600450 h 3600450"/>
              <a:gd name="connsiteX4" fmla="*/ 7219950 w 9144000"/>
              <a:gd name="connsiteY4" fmla="*/ 3598068 h 3600450"/>
              <a:gd name="connsiteX5" fmla="*/ 0 w 9144000"/>
              <a:gd name="connsiteY5" fmla="*/ 3598862 h 3600450"/>
              <a:gd name="connsiteX6" fmla="*/ 0 w 9144000"/>
              <a:gd name="connsiteY6" fmla="*/ 0 h 3600450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98531 w 9144000"/>
              <a:gd name="connsiteY3" fmla="*/ 3438525 h 3598862"/>
              <a:gd name="connsiteX4" fmla="*/ 7219950 w 9144000"/>
              <a:gd name="connsiteY4" fmla="*/ 3598068 h 3598862"/>
              <a:gd name="connsiteX5" fmla="*/ 0 w 9144000"/>
              <a:gd name="connsiteY5" fmla="*/ 3598862 h 3598862"/>
              <a:gd name="connsiteX6" fmla="*/ 0 w 9144000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298531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1857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2" h="3598862">
                <a:moveTo>
                  <a:pt x="0" y="0"/>
                </a:moveTo>
                <a:lnTo>
                  <a:pt x="9144000" y="0"/>
                </a:lnTo>
                <a:cubicBezTo>
                  <a:pt x="9145587" y="1146440"/>
                  <a:pt x="9147175" y="2292879"/>
                  <a:pt x="9148762" y="3439319"/>
                </a:cubicBezTo>
                <a:lnTo>
                  <a:pt x="7331869" y="3438525"/>
                </a:lnTo>
                <a:lnTo>
                  <a:pt x="7236620" y="3598068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006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825" y="1353104"/>
            <a:ext cx="4052888" cy="24142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6352"/>
            <a:ext cx="4464050" cy="361226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28AEA9E-9F5C-5327-3B1C-6CB5B4B80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762022"/>
            <a:ext cx="2646362" cy="554392"/>
          </a:xfrm>
        </p:spPr>
        <p:txBody>
          <a:bodyPr anchor="b"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0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16" y="1356352"/>
            <a:ext cx="4464050" cy="361226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713" y="1356352"/>
            <a:ext cx="2646362" cy="16256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139780"/>
            <a:ext cx="2646362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-9144" y="4954644"/>
            <a:ext cx="9144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27619" y="4792644"/>
            <a:ext cx="2025525" cy="3600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20F60B-6EDD-907F-3E34-BD7734486F5D}"/>
              </a:ext>
            </a:extLst>
          </p:cNvPr>
          <p:cNvGrpSpPr/>
          <p:nvPr userDrawn="1"/>
        </p:nvGrpSpPr>
        <p:grpSpPr>
          <a:xfrm>
            <a:off x="411163" y="406799"/>
            <a:ext cx="8348784" cy="3909614"/>
            <a:chOff x="411163" y="406799"/>
            <a:chExt cx="8348784" cy="39096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94274D9-BD53-8148-3778-292E0A96217B}"/>
                </a:ext>
              </a:extLst>
            </p:cNvPr>
            <p:cNvSpPr/>
            <p:nvPr userDrawn="1"/>
          </p:nvSpPr>
          <p:spPr>
            <a:xfrm>
              <a:off x="41116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648422-C44E-F0F2-CE5D-357F768F5D90}"/>
                </a:ext>
              </a:extLst>
            </p:cNvPr>
            <p:cNvSpPr/>
            <p:nvPr userDrawn="1"/>
          </p:nvSpPr>
          <p:spPr>
            <a:xfrm>
              <a:off x="1839459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A6FD10-FB14-3F39-B610-055924E7C73C}"/>
                </a:ext>
              </a:extLst>
            </p:cNvPr>
            <p:cNvSpPr/>
            <p:nvPr userDrawn="1"/>
          </p:nvSpPr>
          <p:spPr>
            <a:xfrm>
              <a:off x="3267755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378745-09FA-5E4D-35F7-1CD32C27AF14}"/>
                </a:ext>
              </a:extLst>
            </p:cNvPr>
            <p:cNvSpPr/>
            <p:nvPr userDrawn="1"/>
          </p:nvSpPr>
          <p:spPr>
            <a:xfrm>
              <a:off x="4696051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8F5E265-D474-5C54-BBE2-117B3D5C5FCC}"/>
                </a:ext>
              </a:extLst>
            </p:cNvPr>
            <p:cNvSpPr/>
            <p:nvPr userDrawn="1"/>
          </p:nvSpPr>
          <p:spPr>
            <a:xfrm>
              <a:off x="6124348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89E6AEB-A634-96A3-CB25-ED4EF1C11D89}"/>
                </a:ext>
              </a:extLst>
            </p:cNvPr>
            <p:cNvSpPr/>
            <p:nvPr userDrawn="1"/>
          </p:nvSpPr>
          <p:spPr>
            <a:xfrm>
              <a:off x="755264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7513" y="1334821"/>
            <a:ext cx="8337550" cy="2980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550346" y="4783500"/>
            <a:ext cx="1186854" cy="3682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6" r:id="rId11"/>
    <p:sldLayoutId id="2147483667" r:id="rId12"/>
    <p:sldLayoutId id="2147483679" r:id="rId13"/>
  </p:sldLayoutIdLst>
  <p:hf hdr="0" ftr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202406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06029" indent="-203597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17" userDrawn="1">
          <p15:clr>
            <a:srgbClr val="F26B43"/>
          </p15:clr>
        </p15:guide>
        <p15:guide id="5" orient="horz" pos="849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951" userDrawn="1">
          <p15:clr>
            <a:srgbClr val="F26B43"/>
          </p15:clr>
        </p15:guide>
        <p15:guide id="9" pos="1015" userDrawn="1">
          <p15:clr>
            <a:srgbClr val="F26B43"/>
          </p15:clr>
        </p15:guide>
        <p15:guide id="10" pos="1146" userDrawn="1">
          <p15:clr>
            <a:srgbClr val="F26B43"/>
          </p15:clr>
        </p15:guide>
        <p15:guide id="11" pos="1910" userDrawn="1">
          <p15:clr>
            <a:srgbClr val="F26B43"/>
          </p15:clr>
        </p15:guide>
        <p15:guide id="12" pos="2053" userDrawn="1">
          <p15:clr>
            <a:srgbClr val="F26B43"/>
          </p15:clr>
        </p15:guide>
        <p15:guide id="13" pos="3715" userDrawn="1">
          <p15:clr>
            <a:srgbClr val="F26B43"/>
          </p15:clr>
        </p15:guide>
        <p15:guide id="14" pos="3850" userDrawn="1">
          <p15:clr>
            <a:srgbClr val="F26B43"/>
          </p15:clr>
        </p15:guide>
        <p15:guide id="15" pos="4618" userDrawn="1">
          <p15:clr>
            <a:srgbClr val="F26B43"/>
          </p15:clr>
        </p15:guide>
        <p15:guide id="16" pos="4756" userDrawn="1">
          <p15:clr>
            <a:srgbClr val="F26B43"/>
          </p15:clr>
        </p15:guide>
        <p15:guide id="17" orient="horz" pos="2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.Kus@bgr.de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EAF9A22-8F96-779D-F072-DFA748F09A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9" y="82986"/>
            <a:ext cx="5050517" cy="3773374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5CF19E-DC33-2B6B-86A5-28FDF7B8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430" y="945028"/>
            <a:ext cx="4061676" cy="2106105"/>
          </a:xfrm>
        </p:spPr>
        <p:txBody>
          <a:bodyPr/>
          <a:lstStyle/>
          <a:p>
            <a:pPr algn="r"/>
            <a:r>
              <a:rPr lang="en-GB" dirty="0"/>
              <a:t>Identification of Dispersed organic Matter </a:t>
            </a:r>
            <a:r>
              <a:rPr lang="en-GB" dirty="0" smtClean="0"/>
              <a:t>WG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Commission II </a:t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24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1EF8A7-46AA-DEE2-6D76-B8173A5C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24.09.2024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5399C2C-B925-D7EF-2979-CEDA53408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48" y="2546116"/>
            <a:ext cx="8335965" cy="1068183"/>
          </a:xfrm>
        </p:spPr>
        <p:txBody>
          <a:bodyPr/>
          <a:lstStyle/>
          <a:p>
            <a:pPr algn="r"/>
            <a:r>
              <a:rPr lang="en-GB" b="1" dirty="0" smtClean="0"/>
              <a:t>Convenor: </a:t>
            </a:r>
            <a:r>
              <a:rPr lang="en-GB" dirty="0"/>
              <a:t>Dr. Jolanta Kus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1B9046-7AFD-DC72-6608-3DF5F6A0E457}"/>
              </a:ext>
            </a:extLst>
          </p:cNvPr>
          <p:cNvSpPr/>
          <p:nvPr/>
        </p:nvSpPr>
        <p:spPr>
          <a:xfrm>
            <a:off x="5463265" y="1845402"/>
            <a:ext cx="873488" cy="91730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-140072" y="-42520"/>
            <a:ext cx="4271085" cy="732848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British Geological Survey, National Geological </a:t>
            </a:r>
            <a:r>
              <a:rPr lang="en-US" sz="800" dirty="0" smtClean="0">
                <a:solidFill>
                  <a:schemeClr val="bg1"/>
                </a:solidFill>
              </a:rPr>
              <a:t>Repository</a:t>
            </a:r>
          </a:p>
          <a:p>
            <a:r>
              <a:rPr lang="en-US" sz="800" dirty="0">
                <a:solidFill>
                  <a:schemeClr val="bg1"/>
                </a:solidFill>
              </a:rPr>
              <a:t>North Sea, </a:t>
            </a:r>
            <a:r>
              <a:rPr lang="en-US" sz="800" dirty="0" smtClean="0">
                <a:solidFill>
                  <a:schemeClr val="bg1"/>
                </a:solidFill>
              </a:rPr>
              <a:t>UK, offshore </a:t>
            </a:r>
            <a:r>
              <a:rPr lang="en-US" sz="800" dirty="0">
                <a:solidFill>
                  <a:schemeClr val="bg1"/>
                </a:solidFill>
              </a:rPr>
              <a:t>well 16/17-14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Kimmeridge Clay Formation 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57D37AC1-DA4E-7087-CF91-DBC4783A6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71" y="3288733"/>
            <a:ext cx="8337550" cy="645857"/>
          </a:xfrm>
        </p:spPr>
        <p:txBody>
          <a:bodyPr/>
          <a:lstStyle/>
          <a:p>
            <a:pPr algn="r"/>
            <a:r>
              <a:rPr lang="de-DE" dirty="0" smtClean="0"/>
              <a:t>ICCP Commission II</a:t>
            </a:r>
          </a:p>
          <a:p>
            <a:pPr algn="r"/>
            <a:r>
              <a:rPr lang="en-GB" dirty="0" smtClean="0"/>
              <a:t>75th </a:t>
            </a:r>
            <a:r>
              <a:rPr lang="en-GB" dirty="0"/>
              <a:t>ICCP </a:t>
            </a:r>
            <a:r>
              <a:rPr lang="en-GB" dirty="0" smtClean="0"/>
              <a:t>Meeting, Oviedo, Spain, 2024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9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DFE28-F3C3-DA29-30D1-8C361C8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10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081D0-D831-6B6A-87EE-FD25C346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6E0961-2819-BADD-FF46-C5C93FF45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Herausgeber:</a:t>
            </a:r>
          </a:p>
          <a:p>
            <a:r>
              <a:rPr lang="de-DE" dirty="0"/>
              <a:t>Bundesanstalt für Geowissenschaften und Rohstoffe</a:t>
            </a:r>
          </a:p>
          <a:p>
            <a:r>
              <a:rPr lang="de-DE" dirty="0" err="1"/>
              <a:t>Stilleweg</a:t>
            </a:r>
            <a:r>
              <a:rPr lang="de-DE" dirty="0"/>
              <a:t> 2</a:t>
            </a:r>
          </a:p>
          <a:p>
            <a:r>
              <a:rPr lang="de-DE" dirty="0"/>
              <a:t>30655 Hannover</a:t>
            </a:r>
          </a:p>
          <a:p>
            <a:endParaRPr lang="de-DE" dirty="0"/>
          </a:p>
          <a:p>
            <a:r>
              <a:rPr lang="de-DE" b="1" dirty="0" smtClean="0"/>
              <a:t>Contact:</a:t>
            </a:r>
            <a:endParaRPr lang="de-DE" b="1" dirty="0"/>
          </a:p>
          <a:p>
            <a:r>
              <a:rPr lang="de-DE" dirty="0" smtClean="0"/>
              <a:t>Dr. Jolanta Kus</a:t>
            </a:r>
            <a:endParaRPr lang="de-DE" dirty="0"/>
          </a:p>
          <a:p>
            <a:r>
              <a:rPr lang="de-DE" dirty="0" smtClean="0">
                <a:hlinkClick r:id="rId3"/>
              </a:rPr>
              <a:t>Jolanta.Kus@bgr.de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C2090A-14F0-4BEC-F981-2267B98024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Joint </a:t>
            </a:r>
            <a:r>
              <a:rPr lang="en-GB" b="1" dirty="0">
                <a:solidFill>
                  <a:schemeClr val="tx2"/>
                </a:solidFill>
              </a:rPr>
              <a:t>74th ICCP and 39th TSOP Meeting, Patras, Greece, 2023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ICCP Commission II</a:t>
            </a:r>
          </a:p>
          <a:p>
            <a:r>
              <a:rPr lang="en-GB" dirty="0">
                <a:solidFill>
                  <a:schemeClr val="tx2"/>
                </a:solidFill>
              </a:rPr>
              <a:t>Dispersed organic matter in sedimentary rocks WG</a:t>
            </a:r>
            <a:endParaRPr lang="en-GB" b="1" dirty="0" smtClean="0">
              <a:solidFill>
                <a:schemeClr val="tx2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Stand: August 2023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6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 smtClean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6696075" cy="16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The aims of the IDOM WG are as follows: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1. to </a:t>
            </a:r>
            <a:r>
              <a:rPr lang="en-GB" altLang="de-DE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examine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altLang="de-DE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asses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a potential suitability of the ICCP-TSOP Classification System of DOM in identification of organic components in whole rock pellets,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2. to </a:t>
            </a:r>
            <a:r>
              <a:rPr lang="en-GB" altLang="de-DE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modify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, if necessary the ICCP definitions of liptinite macerals (lamalginite, telalginite and bituminite (ICCP, 1993).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45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 smtClean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5048104" cy="34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Achievements of the IDOM WG are as follows: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1. Running round robin exercises in 2006, 2009, 2011, 2016, 2018, 2020, and 2022.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Publication of results from the 2006, 2009, and 2011 round robin exercises in 2017 in: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Kus et al. (2017)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.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3. Contribution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results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of the IDOM round robin exercises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the Classification of liptinite – ICCP System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1994 in </a:t>
            </a:r>
            <a:r>
              <a:rPr lang="en-GB" altLang="de-DE" sz="1400" b="0" dirty="0" smtClean="0">
                <a:solidFill>
                  <a:srgbClr val="0070C0"/>
                </a:solidFill>
                <a:latin typeface="+mn-lt"/>
              </a:rPr>
              <a:t>Pickel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et al. (2017</a:t>
            </a:r>
            <a:r>
              <a:rPr lang="en-GB" altLang="de-DE" sz="1400" b="0" dirty="0" smtClean="0">
                <a:solidFill>
                  <a:srgbClr val="0070C0"/>
                </a:solidFill>
                <a:latin typeface="+mn-lt"/>
              </a:rPr>
              <a:t>)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4. Preparation of Case study of maturity series with Posidonia Shale from Hills area in Lower Saxoany Basin, Germany in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2013 and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2014. 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028" y="2967243"/>
            <a:ext cx="2607210" cy="14051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28" y="784470"/>
            <a:ext cx="2607210" cy="20262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969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 smtClean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4216960" cy="36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</a:rPr>
              <a:t>Summary of the  2016, 2018, </a:t>
            </a:r>
            <a:r>
              <a:rPr lang="en-GB" altLang="de-DE" sz="1400" dirty="0" smtClean="0">
                <a:solidFill>
                  <a:schemeClr val="tx1"/>
                </a:solidFill>
              </a:rPr>
              <a:t>2020 Round </a:t>
            </a:r>
            <a:r>
              <a:rPr lang="en-GB" altLang="de-DE" sz="1400" dirty="0">
                <a:solidFill>
                  <a:schemeClr val="tx1"/>
                </a:solidFill>
              </a:rPr>
              <a:t>Robin Exercises:</a:t>
            </a:r>
            <a:endParaRPr lang="de-DE" altLang="de-DE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2016 Kimmeridge </a:t>
            </a:r>
            <a:r>
              <a:rPr lang="en-GB" altLang="de-DE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Bay: (N=21)</a:t>
            </a: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1. No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preparation difficulties with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possible effects on analyses in VRr (%):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0.476%</a:t>
            </a: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0.1021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2. If excluding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the signed multiple of standard deviation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(SMSD)&gt; 1.0 </a:t>
            </a:r>
            <a:r>
              <a:rPr lang="en-GB" altLang="de-DE" sz="1400" b="0" i="1" dirty="0" smtClean="0">
                <a:solidFill>
                  <a:schemeClr val="tx1"/>
                </a:solidFill>
                <a:latin typeface="+mn-lt"/>
              </a:rPr>
              <a:t>sensu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rgbClr val="0070C0"/>
                </a:solidFill>
                <a:latin typeface="+mn-lt"/>
              </a:rPr>
              <a:t>Hackley et al. (2020)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0.499%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0.34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0.58%) 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0,0927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9" y="758004"/>
            <a:ext cx="2830607" cy="3933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7130325" y="2859301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smtClean="0">
                <a:solidFill>
                  <a:schemeClr val="tx2"/>
                </a:solidFill>
              </a:rPr>
              <a:t>2018</a:t>
            </a:r>
          </a:p>
          <a:p>
            <a:r>
              <a:rPr lang="de-DE" altLang="de-DE" sz="1200" dirty="0" smtClean="0">
                <a:solidFill>
                  <a:schemeClr val="tx2"/>
                </a:solidFill>
              </a:rPr>
              <a:t>Filey </a:t>
            </a:r>
            <a:r>
              <a:rPr lang="de-DE" altLang="de-DE" sz="1200" dirty="0">
                <a:solidFill>
                  <a:schemeClr val="tx2"/>
                </a:solidFill>
              </a:rPr>
              <a:t>Bay</a:t>
            </a:r>
          </a:p>
        </p:txBody>
      </p:sp>
      <p:sp>
        <p:nvSpPr>
          <p:cNvPr id="13" name="Abgerundetes Rechteck 15"/>
          <p:cNvSpPr>
            <a:spLocks noChangeArrowheads="1"/>
          </p:cNvSpPr>
          <p:nvPr/>
        </p:nvSpPr>
        <p:spPr bwMode="auto">
          <a:xfrm>
            <a:off x="6151286" y="4375755"/>
            <a:ext cx="293592" cy="15865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5071322" y="3954463"/>
            <a:ext cx="143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solidFill>
                  <a:schemeClr val="tx2"/>
                </a:solidFill>
              </a:rPr>
              <a:t>2016</a:t>
            </a:r>
          </a:p>
          <a:p>
            <a:pPr>
              <a:defRPr/>
            </a:pPr>
            <a:r>
              <a:rPr lang="de-DE" sz="1200" dirty="0" smtClean="0">
                <a:solidFill>
                  <a:schemeClr val="tx2"/>
                </a:solidFill>
              </a:rPr>
              <a:t>Kimmeridge Bay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5" name="Rechteck 7"/>
          <p:cNvSpPr>
            <a:spLocks noChangeArrowheads="1"/>
          </p:cNvSpPr>
          <p:nvPr/>
        </p:nvSpPr>
        <p:spPr bwMode="auto">
          <a:xfrm rot="16200000">
            <a:off x="6447195" y="2943515"/>
            <a:ext cx="330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900" dirty="0" err="1">
                <a:latin typeface="TimesNewRoman"/>
              </a:rPr>
              <a:t>Gallois</a:t>
            </a:r>
            <a:r>
              <a:rPr lang="en-US" altLang="de-DE" sz="900" dirty="0">
                <a:latin typeface="TimesNewRoman"/>
              </a:rPr>
              <a:t>, R. W. 2004. Open University Geological Journal, Vol. 25, Part 2.</a:t>
            </a:r>
            <a:endParaRPr lang="de-DE" altLang="de-DE" sz="900" dirty="0"/>
          </a:p>
        </p:txBody>
      </p:sp>
      <p:sp>
        <p:nvSpPr>
          <p:cNvPr id="19" name="Abgerundetes Rechteck 15"/>
          <p:cNvSpPr>
            <a:spLocks noChangeArrowheads="1"/>
          </p:cNvSpPr>
          <p:nvPr/>
        </p:nvSpPr>
        <p:spPr bwMode="auto">
          <a:xfrm>
            <a:off x="6709371" y="3023808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" name="Textfeld 5"/>
          <p:cNvSpPr txBox="1">
            <a:spLocks noChangeArrowheads="1"/>
          </p:cNvSpPr>
          <p:nvPr/>
        </p:nvSpPr>
        <p:spPr bwMode="auto">
          <a:xfrm>
            <a:off x="6366260" y="741640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smtClean="0">
                <a:solidFill>
                  <a:schemeClr val="tx2"/>
                </a:solidFill>
              </a:rPr>
              <a:t>2020 </a:t>
            </a:r>
          </a:p>
          <a:p>
            <a:r>
              <a:rPr lang="de-DE" altLang="de-DE" sz="1200" dirty="0" smtClean="0">
                <a:solidFill>
                  <a:schemeClr val="tx2"/>
                </a:solidFill>
              </a:rPr>
              <a:t>North </a:t>
            </a:r>
            <a:r>
              <a:rPr lang="de-DE" altLang="de-DE" sz="1200" dirty="0" err="1" smtClean="0">
                <a:solidFill>
                  <a:schemeClr val="tx2"/>
                </a:solidFill>
              </a:rPr>
              <a:t>Sea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  <p:sp>
        <p:nvSpPr>
          <p:cNvPr id="21" name="Abgerundetes Rechteck 15"/>
          <p:cNvSpPr>
            <a:spLocks noChangeArrowheads="1"/>
          </p:cNvSpPr>
          <p:nvPr/>
        </p:nvSpPr>
        <p:spPr bwMode="auto">
          <a:xfrm>
            <a:off x="7189954" y="1396767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7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 smtClean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4417993" cy="36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</a:rPr>
              <a:t>Summary of the  2016, 2018, 2020 Round Robin Exercises:</a:t>
            </a:r>
            <a:endParaRPr lang="de-DE" altLang="de-DE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2018 Filey Bay: (N=20)</a:t>
            </a: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1. Sever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preparation difficulties with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possible effects on analyses in VRr (%):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0.466%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0.1099</a:t>
            </a: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If excluding the signed multiple of standard deviation (SMSD)&gt; 1.0 </a:t>
            </a:r>
            <a:r>
              <a:rPr lang="en-GB" altLang="de-DE" sz="1400" b="0" i="1" dirty="0">
                <a:solidFill>
                  <a:schemeClr val="tx1"/>
                </a:solidFill>
                <a:latin typeface="+mn-lt"/>
              </a:rPr>
              <a:t>sensu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Hackley et al. (2020</a:t>
            </a:r>
            <a:r>
              <a:rPr lang="en-GB" altLang="de-DE" sz="1400" b="0" dirty="0" smtClean="0">
                <a:solidFill>
                  <a:srgbClr val="0070C0"/>
                </a:solidFill>
                <a:latin typeface="+mn-lt"/>
              </a:rPr>
              <a:t>)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0.453%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0.1081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9" y="758004"/>
            <a:ext cx="2830607" cy="3933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7130325" y="2859301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smtClean="0">
                <a:solidFill>
                  <a:schemeClr val="tx2"/>
                </a:solidFill>
              </a:rPr>
              <a:t>2018</a:t>
            </a:r>
          </a:p>
          <a:p>
            <a:r>
              <a:rPr lang="de-DE" altLang="de-DE" sz="1200" dirty="0" smtClean="0">
                <a:solidFill>
                  <a:schemeClr val="tx2"/>
                </a:solidFill>
              </a:rPr>
              <a:t>Filey </a:t>
            </a:r>
            <a:r>
              <a:rPr lang="de-DE" altLang="de-DE" sz="1200" dirty="0">
                <a:solidFill>
                  <a:schemeClr val="tx2"/>
                </a:solidFill>
              </a:rPr>
              <a:t>Bay</a:t>
            </a:r>
          </a:p>
        </p:txBody>
      </p:sp>
      <p:sp>
        <p:nvSpPr>
          <p:cNvPr id="13" name="Abgerundetes Rechteck 15"/>
          <p:cNvSpPr>
            <a:spLocks noChangeArrowheads="1"/>
          </p:cNvSpPr>
          <p:nvPr/>
        </p:nvSpPr>
        <p:spPr bwMode="auto">
          <a:xfrm>
            <a:off x="6151286" y="4375755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5071322" y="3954463"/>
            <a:ext cx="143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solidFill>
                  <a:schemeClr val="tx2"/>
                </a:solidFill>
              </a:rPr>
              <a:t>2016</a:t>
            </a:r>
          </a:p>
          <a:p>
            <a:pPr>
              <a:defRPr/>
            </a:pPr>
            <a:r>
              <a:rPr lang="de-DE" sz="1200" dirty="0" smtClean="0">
                <a:solidFill>
                  <a:schemeClr val="tx2"/>
                </a:solidFill>
              </a:rPr>
              <a:t>Kimmeridge Bay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9" name="Abgerundetes Rechteck 15"/>
          <p:cNvSpPr>
            <a:spLocks noChangeArrowheads="1"/>
          </p:cNvSpPr>
          <p:nvPr/>
        </p:nvSpPr>
        <p:spPr bwMode="auto">
          <a:xfrm>
            <a:off x="6709371" y="3023808"/>
            <a:ext cx="293592" cy="15865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" name="Textfeld 5"/>
          <p:cNvSpPr txBox="1">
            <a:spLocks noChangeArrowheads="1"/>
          </p:cNvSpPr>
          <p:nvPr/>
        </p:nvSpPr>
        <p:spPr bwMode="auto">
          <a:xfrm>
            <a:off x="6366260" y="741640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smtClean="0">
                <a:solidFill>
                  <a:schemeClr val="tx2"/>
                </a:solidFill>
              </a:rPr>
              <a:t>2020 </a:t>
            </a:r>
          </a:p>
          <a:p>
            <a:r>
              <a:rPr lang="de-DE" altLang="de-DE" sz="1200" dirty="0" smtClean="0">
                <a:solidFill>
                  <a:schemeClr val="tx2"/>
                </a:solidFill>
              </a:rPr>
              <a:t>North </a:t>
            </a:r>
            <a:r>
              <a:rPr lang="de-DE" altLang="de-DE" sz="1200" dirty="0" err="1" smtClean="0">
                <a:solidFill>
                  <a:schemeClr val="tx2"/>
                </a:solidFill>
              </a:rPr>
              <a:t>Sea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  <p:sp>
        <p:nvSpPr>
          <p:cNvPr id="21" name="Abgerundetes Rechteck 15"/>
          <p:cNvSpPr>
            <a:spLocks noChangeArrowheads="1"/>
          </p:cNvSpPr>
          <p:nvPr/>
        </p:nvSpPr>
        <p:spPr bwMode="auto">
          <a:xfrm>
            <a:off x="7189954" y="1396767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" name="Rechteck 7"/>
          <p:cNvSpPr>
            <a:spLocks noChangeArrowheads="1"/>
          </p:cNvSpPr>
          <p:nvPr/>
        </p:nvSpPr>
        <p:spPr bwMode="auto">
          <a:xfrm rot="16200000">
            <a:off x="6447195" y="2943515"/>
            <a:ext cx="330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900" dirty="0" err="1">
                <a:latin typeface="TimesNewRoman"/>
              </a:rPr>
              <a:t>Gallois</a:t>
            </a:r>
            <a:r>
              <a:rPr lang="en-US" altLang="de-DE" sz="900" dirty="0">
                <a:latin typeface="TimesNewRoman"/>
              </a:rPr>
              <a:t>, R. W. 2004. Open University Geological Journal, Vol. 25, Part 2.</a:t>
            </a:r>
            <a:endParaRPr lang="de-DE" altLang="de-DE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92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 smtClean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4216960" cy="43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</a:rPr>
              <a:t>Summary of the  2016, 2018, 2020 Round Robin Exercises:</a:t>
            </a:r>
            <a:endParaRPr lang="de-DE" altLang="de-DE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2020 </a:t>
            </a: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North </a:t>
            </a:r>
            <a:r>
              <a:rPr lang="en-GB" altLang="de-DE" sz="1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Sea: (N=19; 18 plus 1 add. Participant)</a:t>
            </a: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1. Severe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preparation difficulties with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possible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explanation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for analyses in VRr (%):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GM – </a:t>
            </a:r>
            <a:r>
              <a:rPr lang="en-GB" altLang="de-DE" sz="1400" b="0" dirty="0" smtClean="0">
                <a:solidFill>
                  <a:schemeClr val="tx1"/>
                </a:solidFill>
              </a:rPr>
              <a:t>0.708%</a:t>
            </a:r>
            <a:endParaRPr lang="en-GB" altLang="de-DE" sz="1400" b="0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GSD – </a:t>
            </a:r>
            <a:r>
              <a:rPr lang="en-GB" altLang="de-DE" sz="1400" b="0" dirty="0" smtClean="0">
                <a:solidFill>
                  <a:schemeClr val="tx1"/>
                </a:solidFill>
              </a:rPr>
              <a:t>0,0951</a:t>
            </a:r>
            <a:endParaRPr lang="en-GB" altLang="de-DE" sz="1400" b="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2. If excluding the signed multiple of standard deviation (SMSD)&gt; 1.0 </a:t>
            </a:r>
            <a:r>
              <a:rPr lang="en-GB" altLang="de-DE" sz="1400" b="0" i="1" dirty="0">
                <a:solidFill>
                  <a:schemeClr val="tx1"/>
                </a:solidFill>
              </a:rPr>
              <a:t>sensu</a:t>
            </a:r>
            <a:r>
              <a:rPr lang="en-GB" altLang="de-DE" sz="1400" b="0" dirty="0">
                <a:solidFill>
                  <a:schemeClr val="tx1"/>
                </a:solidFill>
              </a:rPr>
              <a:t> </a:t>
            </a:r>
            <a:r>
              <a:rPr lang="en-GB" altLang="de-DE" sz="1400" b="0" dirty="0">
                <a:solidFill>
                  <a:srgbClr val="0070C0"/>
                </a:solidFill>
              </a:rPr>
              <a:t>Hackley et al. (2020)</a:t>
            </a:r>
            <a:r>
              <a:rPr lang="en-GB" altLang="de-DE" sz="1400" b="0" dirty="0">
                <a:solidFill>
                  <a:schemeClr val="tx1"/>
                </a:solidFill>
              </a:rPr>
              <a:t>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GM – </a:t>
            </a:r>
            <a:r>
              <a:rPr lang="en-GB" altLang="de-DE" sz="1400" b="0" dirty="0" smtClean="0">
                <a:solidFill>
                  <a:schemeClr val="tx1"/>
                </a:solidFill>
              </a:rPr>
              <a:t>0.711%</a:t>
            </a:r>
            <a:endParaRPr lang="en-GB" altLang="de-DE" sz="1400" b="0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GSD – </a:t>
            </a:r>
            <a:r>
              <a:rPr lang="en-GB" altLang="de-DE" sz="1400" b="0" dirty="0" smtClean="0">
                <a:solidFill>
                  <a:schemeClr val="tx1"/>
                </a:solidFill>
              </a:rPr>
              <a:t>0.042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9" y="758004"/>
            <a:ext cx="2830607" cy="3933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7130325" y="2859301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smtClean="0">
                <a:solidFill>
                  <a:schemeClr val="tx2"/>
                </a:solidFill>
              </a:rPr>
              <a:t>2018</a:t>
            </a:r>
          </a:p>
          <a:p>
            <a:r>
              <a:rPr lang="de-DE" altLang="de-DE" sz="1200" dirty="0" smtClean="0">
                <a:solidFill>
                  <a:schemeClr val="tx2"/>
                </a:solidFill>
              </a:rPr>
              <a:t>Filey </a:t>
            </a:r>
            <a:r>
              <a:rPr lang="de-DE" altLang="de-DE" sz="1200" dirty="0">
                <a:solidFill>
                  <a:schemeClr val="tx2"/>
                </a:solidFill>
              </a:rPr>
              <a:t>Bay</a:t>
            </a:r>
          </a:p>
        </p:txBody>
      </p:sp>
      <p:sp>
        <p:nvSpPr>
          <p:cNvPr id="13" name="Abgerundetes Rechteck 15"/>
          <p:cNvSpPr>
            <a:spLocks noChangeArrowheads="1"/>
          </p:cNvSpPr>
          <p:nvPr/>
        </p:nvSpPr>
        <p:spPr bwMode="auto">
          <a:xfrm>
            <a:off x="6151286" y="4375755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5071322" y="3954463"/>
            <a:ext cx="143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 smtClean="0">
                <a:solidFill>
                  <a:schemeClr val="tx2"/>
                </a:solidFill>
              </a:rPr>
              <a:t>2016</a:t>
            </a:r>
          </a:p>
          <a:p>
            <a:pPr>
              <a:defRPr/>
            </a:pPr>
            <a:r>
              <a:rPr lang="de-DE" sz="1200" dirty="0" smtClean="0">
                <a:solidFill>
                  <a:schemeClr val="tx2"/>
                </a:solidFill>
              </a:rPr>
              <a:t>Kimmeridge Bay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9" name="Abgerundetes Rechteck 15"/>
          <p:cNvSpPr>
            <a:spLocks noChangeArrowheads="1"/>
          </p:cNvSpPr>
          <p:nvPr/>
        </p:nvSpPr>
        <p:spPr bwMode="auto">
          <a:xfrm>
            <a:off x="6709371" y="3023808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" name="Textfeld 5"/>
          <p:cNvSpPr txBox="1">
            <a:spLocks noChangeArrowheads="1"/>
          </p:cNvSpPr>
          <p:nvPr/>
        </p:nvSpPr>
        <p:spPr bwMode="auto">
          <a:xfrm>
            <a:off x="6366260" y="741640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smtClean="0">
                <a:solidFill>
                  <a:schemeClr val="tx2"/>
                </a:solidFill>
              </a:rPr>
              <a:t>2020 &amp; 2023 </a:t>
            </a:r>
          </a:p>
          <a:p>
            <a:r>
              <a:rPr lang="de-DE" altLang="de-DE" sz="1200" dirty="0" smtClean="0">
                <a:solidFill>
                  <a:schemeClr val="tx2"/>
                </a:solidFill>
              </a:rPr>
              <a:t>North </a:t>
            </a:r>
            <a:r>
              <a:rPr lang="de-DE" altLang="de-DE" sz="1200" dirty="0" err="1" smtClean="0">
                <a:solidFill>
                  <a:schemeClr val="tx2"/>
                </a:solidFill>
              </a:rPr>
              <a:t>Sea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  <p:sp>
        <p:nvSpPr>
          <p:cNvPr id="21" name="Abgerundetes Rechteck 15"/>
          <p:cNvSpPr>
            <a:spLocks noChangeArrowheads="1"/>
          </p:cNvSpPr>
          <p:nvPr/>
        </p:nvSpPr>
        <p:spPr bwMode="auto">
          <a:xfrm>
            <a:off x="7189954" y="1396767"/>
            <a:ext cx="293592" cy="15865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" name="Rechteck 7"/>
          <p:cNvSpPr>
            <a:spLocks noChangeArrowheads="1"/>
          </p:cNvSpPr>
          <p:nvPr/>
        </p:nvSpPr>
        <p:spPr bwMode="auto">
          <a:xfrm rot="16200000">
            <a:off x="6447195" y="2943515"/>
            <a:ext cx="330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900" dirty="0" err="1">
                <a:latin typeface="TimesNewRoman"/>
              </a:rPr>
              <a:t>Gallois</a:t>
            </a:r>
            <a:r>
              <a:rPr lang="en-US" altLang="de-DE" sz="900" dirty="0">
                <a:latin typeface="TimesNewRoman"/>
              </a:rPr>
              <a:t>, R. W. 2004. Open University Geological Journal, Vol. 25, Part 2.</a:t>
            </a:r>
            <a:endParaRPr lang="de-DE" altLang="de-DE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2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 smtClean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4216960" cy="366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de-DE" altLang="de-DE" sz="1400" b="0" dirty="0" err="1" smtClean="0">
                <a:latin typeface="+mn-lt"/>
              </a:rPr>
              <a:t>Preparation</a:t>
            </a:r>
            <a:r>
              <a:rPr lang="de-DE" altLang="de-DE" sz="1400" b="0" dirty="0" smtClean="0">
                <a:latin typeface="+mn-lt"/>
              </a:rPr>
              <a:t> of </a:t>
            </a:r>
            <a:r>
              <a:rPr lang="de-DE" altLang="de-DE" sz="1400" b="0" dirty="0" err="1" smtClean="0">
                <a:latin typeface="+mn-lt"/>
              </a:rPr>
              <a:t>draft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manuscript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>
                <a:latin typeface="+mn-lt"/>
              </a:rPr>
              <a:t>in 2024 </a:t>
            </a:r>
            <a:r>
              <a:rPr lang="de-DE" altLang="de-DE" sz="1400" b="0" dirty="0" smtClean="0">
                <a:latin typeface="+mn-lt"/>
              </a:rPr>
              <a:t>on the </a:t>
            </a:r>
          </a:p>
          <a:p>
            <a:pPr>
              <a:buNone/>
              <a:defRPr/>
            </a:pPr>
            <a:r>
              <a:rPr lang="de-DE" altLang="de-DE" sz="1400" b="0" dirty="0" smtClean="0">
                <a:latin typeface="+mn-lt"/>
              </a:rPr>
              <a:t>2016, 2018, and 2020 </a:t>
            </a:r>
            <a:r>
              <a:rPr lang="de-DE" altLang="de-DE" sz="1400" b="0" dirty="0" err="1" smtClean="0">
                <a:latin typeface="+mn-lt"/>
              </a:rPr>
              <a:t>round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robin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exercises</a:t>
            </a:r>
            <a:r>
              <a:rPr lang="de-DE" altLang="de-DE" sz="1400" b="0" dirty="0" smtClean="0">
                <a:latin typeface="+mn-lt"/>
              </a:rPr>
              <a:t> (</a:t>
            </a:r>
            <a:r>
              <a:rPr lang="de-DE" altLang="de-DE" sz="1400" b="0" dirty="0" err="1" smtClean="0">
                <a:latin typeface="+mn-lt"/>
              </a:rPr>
              <a:t>conventional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water-baesd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preparation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method</a:t>
            </a:r>
            <a:r>
              <a:rPr lang="de-DE" altLang="de-DE" sz="1400" b="0" dirty="0" smtClean="0">
                <a:latin typeface="+mn-lt"/>
              </a:rPr>
              <a:t>)</a:t>
            </a:r>
          </a:p>
          <a:p>
            <a:pPr>
              <a:buNone/>
              <a:defRPr/>
            </a:pP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Clarification of the term “unstructured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” in terms of lacking a definite shape or form as opposed to lacking internal structure.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2. The bituminite definition requires clarification of its established description in terms of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morphological characteristics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and should be accompanied with suitable photomicrograph examples. Usage of the term “typically” should be avoided. 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3.  A note on how to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differentiate bituminite from other alginite macerals or mineral-bituminous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groundmass is necessary.</a:t>
            </a:r>
          </a:p>
          <a:p>
            <a:pPr>
              <a:buNone/>
              <a:defRPr/>
            </a:pPr>
            <a:endParaRPr lang="de-DE" altLang="de-DE" sz="1400" b="0" dirty="0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28083" y="928391"/>
            <a:ext cx="4282914" cy="3851650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dirty="0">
                <a:solidFill>
                  <a:srgbClr val="FFC000"/>
                </a:solidFill>
              </a:rPr>
              <a:t>Provide a description of bituminite in accordance to the supplied bituminite description </a:t>
            </a:r>
            <a:r>
              <a:rPr lang="en-GB" dirty="0" smtClean="0">
                <a:solidFill>
                  <a:srgbClr val="FFC000"/>
                </a:solidFill>
              </a:rPr>
              <a:t>sheet (2016, 2018, 2020). </a:t>
            </a:r>
            <a:endParaRPr lang="en-GB" dirty="0">
              <a:solidFill>
                <a:srgbClr val="FFC000"/>
              </a:solidFill>
            </a:endParaRPr>
          </a:p>
          <a:p>
            <a:pPr>
              <a:lnSpc>
                <a:spcPts val="17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r>
              <a:rPr lang="en-US" sz="1400" dirty="0" smtClean="0"/>
              <a:t>Form, Size</a:t>
            </a:r>
            <a:r>
              <a:rPr lang="en-US" sz="1400" dirty="0"/>
              <a:t>, Appearance, </a:t>
            </a:r>
            <a:r>
              <a:rPr lang="en-US" sz="1400" dirty="0" smtClean="0"/>
              <a:t>Impurities,</a:t>
            </a:r>
          </a:p>
          <a:p>
            <a:pPr>
              <a:lnSpc>
                <a:spcPts val="1700"/>
              </a:lnSpc>
            </a:pPr>
            <a:r>
              <a:rPr lang="en-GB" sz="1400" dirty="0"/>
              <a:t>Internal structure, Optical </a:t>
            </a:r>
            <a:r>
              <a:rPr lang="en-GB" sz="1400" dirty="0" smtClean="0"/>
              <a:t>properties,</a:t>
            </a:r>
          </a:p>
          <a:p>
            <a:pPr>
              <a:lnSpc>
                <a:spcPts val="1700"/>
              </a:lnSpc>
            </a:pPr>
            <a:r>
              <a:rPr lang="en-GB" sz="1400" dirty="0" smtClean="0"/>
              <a:t>Association with:</a:t>
            </a:r>
          </a:p>
          <a:p>
            <a:pPr marL="342900" indent="-342900">
              <a:lnSpc>
                <a:spcPts val="1700"/>
              </a:lnSpc>
              <a:buAutoNum type="arabicPeriod"/>
            </a:pPr>
            <a:r>
              <a:rPr lang="en-GB" sz="1400" dirty="0" smtClean="0"/>
              <a:t>Bituminit I, II, III of </a:t>
            </a:r>
            <a:r>
              <a:rPr lang="en-GB" sz="1400" dirty="0"/>
              <a:t>Teichmüller </a:t>
            </a:r>
            <a:r>
              <a:rPr lang="en-GB" sz="1400" dirty="0" smtClean="0"/>
              <a:t>and</a:t>
            </a:r>
          </a:p>
          <a:p>
            <a:pPr>
              <a:lnSpc>
                <a:spcPts val="1700"/>
              </a:lnSpc>
            </a:pPr>
            <a:r>
              <a:rPr lang="en-GB" sz="1400" dirty="0"/>
              <a:t> </a:t>
            </a:r>
            <a:r>
              <a:rPr lang="en-GB" sz="1400" dirty="0" smtClean="0"/>
              <a:t>       Ottenjann </a:t>
            </a:r>
            <a:r>
              <a:rPr lang="en-GB" sz="1400" dirty="0"/>
              <a:t>(1977</a:t>
            </a:r>
            <a:r>
              <a:rPr lang="en-GB" sz="1400" dirty="0" smtClean="0"/>
              <a:t>),</a:t>
            </a:r>
          </a:p>
          <a:p>
            <a:pPr marL="342900" indent="-342900">
              <a:lnSpc>
                <a:spcPts val="1700"/>
              </a:lnSpc>
              <a:buAutoNum type="arabicPeriod" startAt="2"/>
            </a:pPr>
            <a:r>
              <a:rPr lang="en-GB" sz="1400" dirty="0" smtClean="0"/>
              <a:t>Bituminit I, II </a:t>
            </a:r>
            <a:r>
              <a:rPr lang="en-GB" sz="1400" dirty="0"/>
              <a:t>of Mackenzie-Basin (</a:t>
            </a:r>
            <a:r>
              <a:rPr lang="en-GB" sz="1400" dirty="0" err="1"/>
              <a:t>Creaney</a:t>
            </a:r>
            <a:r>
              <a:rPr lang="en-GB" sz="1400" dirty="0"/>
              <a:t>, 1980</a:t>
            </a:r>
            <a:r>
              <a:rPr lang="en-GB" sz="1400" dirty="0" smtClean="0"/>
              <a:t>),</a:t>
            </a:r>
          </a:p>
          <a:p>
            <a:pPr marL="342900" indent="-342900">
              <a:lnSpc>
                <a:spcPts val="1700"/>
              </a:lnSpc>
              <a:buAutoNum type="arabicPeriod" startAt="2"/>
            </a:pPr>
            <a:r>
              <a:rPr lang="en-GB" sz="1400" dirty="0"/>
              <a:t>A</a:t>
            </a:r>
            <a:r>
              <a:rPr lang="en-GB" sz="1400" dirty="0" smtClean="0"/>
              <a:t>morphinite </a:t>
            </a:r>
            <a:r>
              <a:rPr lang="en-GB" sz="1400" dirty="0"/>
              <a:t>A, </a:t>
            </a:r>
            <a:r>
              <a:rPr lang="en-GB" sz="1400" dirty="0" smtClean="0"/>
              <a:t>B, and C </a:t>
            </a:r>
            <a:r>
              <a:rPr lang="en-GB" sz="1400" dirty="0"/>
              <a:t>(</a:t>
            </a:r>
            <a:r>
              <a:rPr lang="en-GB" sz="1400" dirty="0" smtClean="0"/>
              <a:t>van Gijzel, 1980),</a:t>
            </a:r>
          </a:p>
          <a:p>
            <a:pPr marL="342900" indent="-342900">
              <a:lnSpc>
                <a:spcPts val="1700"/>
              </a:lnSpc>
              <a:buAutoNum type="arabicPeriod" startAt="2"/>
            </a:pPr>
            <a:r>
              <a:rPr lang="en-GB" sz="1400" dirty="0" err="1"/>
              <a:t>S</a:t>
            </a:r>
            <a:r>
              <a:rPr lang="en-GB" sz="1400" dirty="0" err="1" smtClean="0"/>
              <a:t>apropelinites</a:t>
            </a:r>
            <a:r>
              <a:rPr lang="en-GB" sz="1400" dirty="0" smtClean="0"/>
              <a:t> I, II </a:t>
            </a:r>
            <a:r>
              <a:rPr lang="en-GB" sz="1400" dirty="0"/>
              <a:t>of </a:t>
            </a:r>
            <a:r>
              <a:rPr lang="en-GB" sz="1400" dirty="0" err="1"/>
              <a:t>Mukhopadhyay</a:t>
            </a:r>
            <a:r>
              <a:rPr lang="en-GB" sz="1400" dirty="0"/>
              <a:t> et al. (1985 </a:t>
            </a:r>
            <a:r>
              <a:rPr lang="en-GB" sz="1400" dirty="0" err="1"/>
              <a:t>a,b</a:t>
            </a:r>
            <a:r>
              <a:rPr lang="en-GB" sz="1400" dirty="0"/>
              <a:t>).</a:t>
            </a:r>
            <a:endParaRPr lang="en-GB" sz="1400" dirty="0" smtClean="0"/>
          </a:p>
          <a:p>
            <a:pPr marL="342900" indent="-342900">
              <a:lnSpc>
                <a:spcPts val="1700"/>
              </a:lnSpc>
              <a:buAutoNum type="arabicPeriod" startAt="2"/>
            </a:pPr>
            <a:endParaRPr lang="en-GB" sz="1400" dirty="0"/>
          </a:p>
          <a:p>
            <a:pPr algn="l">
              <a:lnSpc>
                <a:spcPts val="1700"/>
              </a:lnSpc>
            </a:pPr>
            <a:endParaRPr lang="de-DE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14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 smtClean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4053210" cy="37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de-DE" altLang="de-DE" sz="1400" b="0" dirty="0" err="1" smtClean="0">
                <a:latin typeface="+mn-lt"/>
              </a:rPr>
              <a:t>Preparation</a:t>
            </a:r>
            <a:r>
              <a:rPr lang="de-DE" altLang="de-DE" sz="1400" b="0" dirty="0" smtClean="0">
                <a:latin typeface="+mn-lt"/>
              </a:rPr>
              <a:t> of </a:t>
            </a:r>
            <a:r>
              <a:rPr lang="de-DE" altLang="de-DE" sz="1400" b="0" dirty="0" err="1" smtClean="0">
                <a:latin typeface="+mn-lt"/>
              </a:rPr>
              <a:t>draft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manuscript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>
                <a:latin typeface="+mn-lt"/>
              </a:rPr>
              <a:t>in 2024 </a:t>
            </a:r>
            <a:r>
              <a:rPr lang="de-DE" altLang="de-DE" sz="1400" b="0" dirty="0" smtClean="0">
                <a:latin typeface="+mn-lt"/>
              </a:rPr>
              <a:t>on the </a:t>
            </a:r>
          </a:p>
          <a:p>
            <a:pPr>
              <a:buNone/>
              <a:defRPr/>
            </a:pPr>
            <a:r>
              <a:rPr lang="de-DE" altLang="de-DE" sz="1400" b="0" dirty="0" smtClean="0">
                <a:latin typeface="+mn-lt"/>
              </a:rPr>
              <a:t>2016, 2018, and 2020 </a:t>
            </a:r>
            <a:r>
              <a:rPr lang="de-DE" altLang="de-DE" sz="1400" b="0" dirty="0" err="1" smtClean="0">
                <a:latin typeface="+mn-lt"/>
              </a:rPr>
              <a:t>round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robin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exercises</a:t>
            </a:r>
            <a:r>
              <a:rPr lang="de-DE" altLang="de-DE" sz="1400" b="0" dirty="0" smtClean="0">
                <a:latin typeface="+mn-lt"/>
              </a:rPr>
              <a:t> (</a:t>
            </a:r>
            <a:r>
              <a:rPr lang="de-DE" altLang="de-DE" sz="1400" b="0" dirty="0" err="1" smtClean="0">
                <a:latin typeface="+mn-lt"/>
              </a:rPr>
              <a:t>conventional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water-baesd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preparation</a:t>
            </a:r>
            <a:r>
              <a:rPr lang="de-DE" altLang="de-DE" sz="1400" b="0" dirty="0" smtClean="0">
                <a:latin typeface="+mn-lt"/>
              </a:rPr>
              <a:t> </a:t>
            </a:r>
            <a:r>
              <a:rPr lang="de-DE" altLang="de-DE" sz="1400" b="0" dirty="0" err="1" smtClean="0">
                <a:latin typeface="+mn-lt"/>
              </a:rPr>
              <a:t>method</a:t>
            </a:r>
            <a:r>
              <a:rPr lang="de-DE" altLang="de-DE" sz="1400" b="0" dirty="0" smtClean="0">
                <a:latin typeface="+mn-lt"/>
              </a:rPr>
              <a:t>)</a:t>
            </a:r>
          </a:p>
          <a:p>
            <a:pPr>
              <a:buNone/>
              <a:defRPr/>
            </a:pPr>
            <a:endParaRPr lang="de-DE" altLang="de-DE" sz="1400" b="0" dirty="0">
              <a:latin typeface="+mn-lt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GB" altLang="de-DE" sz="1600" b="0" dirty="0">
                <a:latin typeface="+mn-lt"/>
              </a:rPr>
              <a:t>Characterisation of bituminite and testing reproducibility of vitrinite and bituminite reflectance measurements in Kimmeridge Clay: ICCP Identification of Dispersed Organic Matter Working Group round robin exercises </a:t>
            </a:r>
            <a:endParaRPr lang="de-DE" altLang="de-DE" sz="1600" b="0" dirty="0" smtClean="0">
              <a:latin typeface="+mn-lt"/>
            </a:endParaRPr>
          </a:p>
          <a:p>
            <a:pPr>
              <a:buNone/>
              <a:defRPr/>
            </a:pP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de-DE" altLang="de-DE" sz="1400" b="0" dirty="0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989" y="876053"/>
            <a:ext cx="4739787" cy="3869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1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AF7709-0C50-3A42-31DE-D96B40E5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B43FC9-434C-3D1C-2496-9B2A5477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7" y="318569"/>
            <a:ext cx="4177337" cy="972283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IDOM WG 19.09.2023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225"/>
            <a:ext cx="4596645" cy="343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083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heme/theme1.xml><?xml version="1.0" encoding="utf-8"?>
<a:theme xmlns:a="http://schemas.openxmlformats.org/drawingml/2006/main" name="Office">
  <a:themeElements>
    <a:clrScheme name="bgr">
      <a:dk1>
        <a:sysClr val="windowText" lastClr="000000"/>
      </a:dk1>
      <a:lt1>
        <a:sysClr val="window" lastClr="FFFFFF"/>
      </a:lt1>
      <a:dk2>
        <a:srgbClr val="00416E"/>
      </a:dk2>
      <a:lt2>
        <a:srgbClr val="E6EBF0"/>
      </a:lt2>
      <a:accent1>
        <a:srgbClr val="00416E"/>
      </a:accent1>
      <a:accent2>
        <a:srgbClr val="F5BE5A"/>
      </a:accent2>
      <a:accent3>
        <a:srgbClr val="41B496"/>
      </a:accent3>
      <a:accent4>
        <a:srgbClr val="D24B19"/>
      </a:accent4>
      <a:accent5>
        <a:srgbClr val="41A0CD"/>
      </a:accent5>
      <a:accent6>
        <a:srgbClr val="9BBCC8"/>
      </a:accent6>
      <a:hlink>
        <a:srgbClr val="00416E"/>
      </a:hlink>
      <a:folHlink>
        <a:srgbClr val="00416E"/>
      </a:folHlink>
    </a:clrScheme>
    <a:fontScheme name="bgr">
      <a:majorFont>
        <a:latin typeface="Noto Sans Display"/>
        <a:ea typeface=""/>
        <a:cs typeface=""/>
      </a:majorFont>
      <a:minorFont>
        <a:latin typeface="Noto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5"/>
          </a:solidFill>
        </a:ln>
      </a:spPr>
      <a:bodyPr wrap="square" lIns="180000" tIns="180000" rIns="180000" bIns="180000" rtlCol="0">
        <a:spAutoFit/>
      </a:bodyPr>
      <a:lstStyle>
        <a:defPPr algn="l">
          <a:lnSpc>
            <a:spcPts val="17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gr-ppt-vorlage-16-9" id="{AD6B0365-D350-473C-85FB-65490E91A7B2}" vid="{4C1DA19B-7076-41E0-932B-3259118FD6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1388</Words>
  <Application>Microsoft Office PowerPoint</Application>
  <PresentationFormat>Bildschirmpräsentation (16:9)</PresentationFormat>
  <Paragraphs>169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Display</vt:lpstr>
      <vt:lpstr>TimesNewRoman</vt:lpstr>
      <vt:lpstr>Wingdings</vt:lpstr>
      <vt:lpstr>Office</vt:lpstr>
      <vt:lpstr>Identification of Dispersed organic Matter WG Commission II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very much for your attention!</vt:lpstr>
      <vt:lpstr>Impressum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Präsentation, zweizeilig,  Noto Sans Display, 28pt, ZAB 32pt</dc:title>
  <dc:creator>Christian Horntrich</dc:creator>
  <cp:lastModifiedBy>Kus, Jolanta</cp:lastModifiedBy>
  <cp:revision>281</cp:revision>
  <cp:lastPrinted>2023-02-01T18:36:18Z</cp:lastPrinted>
  <dcterms:created xsi:type="dcterms:W3CDTF">2023-03-02T16:31:53Z</dcterms:created>
  <dcterms:modified xsi:type="dcterms:W3CDTF">2024-09-23T22:10:20Z</dcterms:modified>
</cp:coreProperties>
</file>