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1" r:id="rId6"/>
    <p:sldId id="260" r:id="rId7"/>
    <p:sldId id="272" r:id="rId8"/>
    <p:sldId id="262" r:id="rId9"/>
    <p:sldId id="269" r:id="rId10"/>
    <p:sldId id="264" r:id="rId11"/>
    <p:sldId id="265" r:id="rId12"/>
    <p:sldId id="267" r:id="rId13"/>
    <p:sldId id="273" r:id="rId14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.sykorova" initials="i" lastIdx="1" clrIdx="0">
    <p:extLst>
      <p:ext uri="{19B8F6BF-5375-455C-9EA6-DF929625EA0E}">
        <p15:presenceInfo xmlns:p15="http://schemas.microsoft.com/office/powerpoint/2012/main" userId="ivana.sykor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6A476-4C54-4E1F-9162-ED15CF42F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C6A2C9-1936-4FD7-B7B0-9D41E3A55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F1642A-F87D-423F-A91D-340CA880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52B84B-3D49-4832-B160-F443C2A0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4F70B5-3B71-487A-8010-D7C7D782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31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C13C2-0229-4514-9E75-6E0A0486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5516DC-6891-46DD-84C0-95B584FD9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E82204-788A-4698-A680-531CD43B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8C65B2-314D-4831-B2E2-D133405C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F33E7-D8AC-429A-ADA6-2E445B6D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5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F74A9BF-154C-4976-A840-599A56E4C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A86292-29E2-44A7-B0E3-CFAD62564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1DA88D-2EB3-4E24-8592-EB8AFA4E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F06FF-BF52-41EB-8F04-02A3547E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2B3311-08F3-4769-9D1B-866E26A3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65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E18BA-B85E-4893-A67D-FC23C82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F9379E-696C-4E49-86F9-5B87AA9CD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ED6987-F902-4FBA-9DD3-DF171797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F9BA6-038D-4351-9794-55763F1F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F56644-170C-4006-97A8-70B049F2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57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4132C-19F7-4CF9-BBF0-FDB9C29B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F389647-D9CC-40F0-9EF5-00636D6D4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93AB3B-AF33-4E9C-8806-E052F6ED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A0FC2B-B208-4978-8D7A-4DCCA360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30C486-DE42-468F-8857-8D3BFEEF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64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E398B-9930-44FB-AE24-82E3EE6F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999C97-EE73-4F2E-B547-644335042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CB38190-7FF4-413A-BE96-CCCE49C74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B7354E-1989-4217-8AB3-C368F2A6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8272EB-4128-4935-ADB7-C897C1E7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A227D7-EA1C-4A4F-8473-9A6E84BB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51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DBA65-8AFD-4D78-8AE6-CA580AD9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2B4061B-88DD-40CD-BC41-61782135D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8A82AA-92AB-48C9-A64B-D8468A1E9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40C90AB-79AC-412A-BBBB-549777DEF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F6CB7DE-7508-4560-B6E8-23D7B02FC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8DD808-09B6-4359-B840-B6F972D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B6945C1-BDD7-4E70-B36A-8EAA3E56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3C907AB-1B05-45C8-8BB1-6B504FE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46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290BA-E4FC-425F-A94E-3BF761CA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B99061-1ED9-4482-A3BB-1E9F3CBD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88A980-B0EF-4EC1-9771-7199F584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626337-679E-4F2D-82C0-C17632EF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8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2760F2E-726A-4410-9F25-45B5246A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8506F74-4722-4177-8AE0-6FC88181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72AF3B-1A82-4B38-B9C5-9CB460A7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3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82499-F586-4EF7-9C4C-470B0A14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DE757E-0502-444D-A3D3-9470CA72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FA0880E-88AD-4FA3-92AC-4474A96C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2CF2BE-EB93-4822-B63A-6A14C92F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CA9178-87FA-487D-A306-36389574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5B00D4-0749-4FD2-95F3-1EA33FC5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67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11314-4DAE-438E-BC91-7432481B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E5D7E87-E1D8-4D0E-9FC2-BEE9CE519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865622B-FB09-4D9D-8F0B-F5C08A87D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2F4537-D765-4AFF-A39E-30465606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74AE70-0BD0-4E6D-B176-6F5013E8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1EA46A-9610-4E1E-95D2-CAAE25BC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99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E997E41-A01D-4D11-B61F-A1E33F6B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DE5C6E-8ED8-4483-AD5F-41BBF7947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A3B0DD-4005-4B82-8D35-7EF8F274F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D2B5-815F-4E92-8C13-9D2EE3942CC3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0AE149-6958-463E-B3C7-F7447A90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07CD49-E841-44B1-851D-C864A839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3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38BEB7-B6EF-B34D-44CD-7762EF1D506A}"/>
              </a:ext>
            </a:extLst>
          </p:cNvPr>
          <p:cNvSpPr txBox="1"/>
          <p:nvPr/>
        </p:nvSpPr>
        <p:spPr>
          <a:xfrm>
            <a:off x="707923" y="1624292"/>
            <a:ext cx="1095313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 err="1"/>
              <a:t>Proposal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en-US" sz="2400" dirty="0"/>
              <a:t>a </a:t>
            </a:r>
            <a:r>
              <a:rPr lang="cs-CZ" sz="2400" dirty="0" err="1"/>
              <a:t>Working</a:t>
            </a:r>
            <a:r>
              <a:rPr lang="cs-CZ" sz="2400" dirty="0"/>
              <a:t> </a:t>
            </a:r>
            <a:r>
              <a:rPr lang="cs-CZ" sz="2400" dirty="0" err="1"/>
              <a:t>group</a:t>
            </a:r>
            <a:r>
              <a:rPr lang="en-US" sz="2400" dirty="0"/>
              <a:t> </a:t>
            </a:r>
            <a:r>
              <a:rPr lang="en-150" sz="2400" dirty="0"/>
              <a:t>(</a:t>
            </a:r>
            <a:r>
              <a:rPr lang="cs-CZ" sz="2400" dirty="0" err="1"/>
              <a:t>Commission</a:t>
            </a:r>
            <a:r>
              <a:rPr lang="cs-CZ" sz="2400" dirty="0"/>
              <a:t> I</a:t>
            </a:r>
            <a:r>
              <a:rPr lang="en-150" sz="2400" dirty="0"/>
              <a:t>)</a:t>
            </a:r>
            <a:br>
              <a:rPr lang="en-US" sz="2400" dirty="0"/>
            </a:br>
            <a:endParaRPr lang="en-US" sz="2400" dirty="0"/>
          </a:p>
          <a:p>
            <a:pPr algn="ctr"/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36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adiolytical</a:t>
            </a:r>
            <a:r>
              <a:rPr lang="en-GB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alteration of the organic matter in coal </a:t>
            </a:r>
          </a:p>
          <a:p>
            <a:pPr algn="ctr"/>
            <a:r>
              <a:rPr lang="en-GB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rocks enriched in radioactive minerals</a:t>
            </a:r>
            <a:br>
              <a:rPr lang="en-GB" sz="3600" i="1" dirty="0">
                <a:highlight>
                  <a:srgbClr val="FFFF00"/>
                </a:highlight>
              </a:rPr>
            </a:br>
            <a:endParaRPr lang="en-150" sz="3600" i="1" dirty="0">
              <a:highlight>
                <a:srgbClr val="FFFF00"/>
              </a:highlight>
            </a:endParaRPr>
          </a:p>
          <a:p>
            <a:pPr algn="ctr"/>
            <a:endParaRPr lang="en-150" sz="3600" i="1" dirty="0">
              <a:highlight>
                <a:srgbClr val="FFFF00"/>
              </a:highlight>
            </a:endParaRPr>
          </a:p>
          <a:p>
            <a:pPr algn="ctr"/>
            <a:r>
              <a:rPr lang="cs-CZ" sz="2400" dirty="0"/>
              <a:t>Tatiana </a:t>
            </a:r>
            <a:r>
              <a:rPr lang="cs-CZ" sz="2400" dirty="0" err="1"/>
              <a:t>Larikova</a:t>
            </a:r>
            <a:r>
              <a:rPr lang="cs-CZ" sz="2400" dirty="0"/>
              <a:t>, Ivana Sýkorová</a:t>
            </a:r>
            <a:r>
              <a:rPr lang="en-US" sz="2400" dirty="0"/>
              <a:t>, Martina </a:t>
            </a:r>
            <a:r>
              <a:rPr lang="en-US" sz="2400" dirty="0" err="1"/>
              <a:t>Havelcov</a:t>
            </a:r>
            <a:r>
              <a:rPr lang="cs-CZ" sz="2400" dirty="0"/>
              <a:t>á</a:t>
            </a:r>
            <a:r>
              <a:rPr lang="en-150" sz="2400" dirty="0"/>
              <a:t> </a:t>
            </a:r>
          </a:p>
          <a:p>
            <a:pPr algn="ctr"/>
            <a:r>
              <a:rPr lang="cs-CZ" sz="2400" dirty="0"/>
              <a:t>Jolanta Kus</a:t>
            </a:r>
            <a:r>
              <a:rPr lang="en-US" sz="2400" dirty="0"/>
              <a:t>, Stavros </a:t>
            </a:r>
            <a:r>
              <a:rPr lang="en-US" sz="2400" dirty="0" err="1"/>
              <a:t>Kalaitzidis</a:t>
            </a:r>
            <a:endParaRPr lang="en-150" sz="2400" dirty="0"/>
          </a:p>
        </p:txBody>
      </p:sp>
      <p:pic>
        <p:nvPicPr>
          <p:cNvPr id="3" name="Picture 2" descr="Graphical user interface, text, application">
            <a:extLst>
              <a:ext uri="{FF2B5EF4-FFF2-40B4-BE49-F238E27FC236}">
                <a16:creationId xmlns:a16="http://schemas.microsoft.com/office/drawing/2014/main" id="{CF018A95-2F39-0715-972E-89A5232F3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94579"/>
            <a:ext cx="4267200" cy="8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B27E7-0C60-440A-BB51-020C6D57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1"/>
            <a:ext cx="10696662" cy="706133"/>
          </a:xfrm>
        </p:spPr>
        <p:txBody>
          <a:bodyPr>
            <a:normAutofit/>
          </a:bodyPr>
          <a:lstStyle/>
          <a:p>
            <a:r>
              <a:rPr lang="cs-CZ" sz="3600" b="1" dirty="0" err="1"/>
              <a:t>Uraniferous</a:t>
            </a:r>
            <a:r>
              <a:rPr lang="cs-CZ" sz="3600" b="1" dirty="0"/>
              <a:t> bitumen – halo and </a:t>
            </a:r>
            <a:r>
              <a:rPr lang="cs-CZ" sz="3600" b="1" dirty="0" err="1"/>
              <a:t>irregular</a:t>
            </a:r>
            <a:r>
              <a:rPr lang="cs-CZ" sz="3600" b="1" dirty="0"/>
              <a:t> </a:t>
            </a:r>
            <a:r>
              <a:rPr lang="cs-CZ" sz="3600" b="1" dirty="0" err="1"/>
              <a:t>zones</a:t>
            </a:r>
            <a:endParaRPr lang="cs-CZ" sz="3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78CA9F-8B1F-4177-A990-807D5DB326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83" y="685120"/>
            <a:ext cx="2791812" cy="19733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D67F67-C2D1-4F62-A64D-6E593D6A7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5" y="684438"/>
            <a:ext cx="2823181" cy="1951496"/>
          </a:xfrm>
          <a:prstGeom prst="rect">
            <a:avLst/>
          </a:prstGeom>
        </p:spPr>
      </p:pic>
      <p:pic>
        <p:nvPicPr>
          <p:cNvPr id="7" name="Obrázek 6" descr="Halo_19055_Vrchlabi_C_26.jpg">
            <a:extLst>
              <a:ext uri="{FF2B5EF4-FFF2-40B4-BE49-F238E27FC236}">
                <a16:creationId xmlns:a16="http://schemas.microsoft.com/office/drawing/2014/main" id="{9357EE54-194C-43F4-846B-82D87FED8FD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1235" y="679645"/>
            <a:ext cx="2843204" cy="1954268"/>
          </a:xfrm>
          <a:prstGeom prst="rect">
            <a:avLst/>
          </a:prstGeom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A2126EED-92CC-4646-AA42-4A952AADD5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5" y="3366385"/>
            <a:ext cx="2828059" cy="2071556"/>
          </a:xfrm>
          <a:prstGeom prst="rect">
            <a:avLst/>
          </a:prstGeom>
        </p:spPr>
      </p:pic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FB0B7BF5-3343-1298-5980-555EE9D15F2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275" y="678299"/>
            <a:ext cx="2536646" cy="1973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8CCF3FC-C914-5D30-3559-6D0F7346869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95" y="3378579"/>
            <a:ext cx="2809129" cy="20832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387DED-E32C-C444-888B-CF72D1719CD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43" y="3354734"/>
            <a:ext cx="2828059" cy="20832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46643E0-3685-93CF-16D9-A3314437EC5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23" y="3338214"/>
            <a:ext cx="2438950" cy="20832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9121B2A-704A-5077-3547-A4D32EDFEA75}"/>
              </a:ext>
            </a:extLst>
          </p:cNvPr>
          <p:cNvSpPr txBox="1"/>
          <p:nvPr/>
        </p:nvSpPr>
        <p:spPr>
          <a:xfrm>
            <a:off x="437630" y="2690336"/>
            <a:ext cx="2656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Cluster of weakly altered bitumen with group of less reflective halos in carbonate vein.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9C69F54-BD8E-037A-380B-5AE0C9E73510}"/>
              </a:ext>
            </a:extLst>
          </p:cNvPr>
          <p:cNvSpPr txBox="1"/>
          <p:nvPr/>
        </p:nvSpPr>
        <p:spPr>
          <a:xfrm>
            <a:off x="3151493" y="2674397"/>
            <a:ext cx="3069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Altered bitumen with dispersed minerals and irregular dark and light halo zones around radioactive mineral.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4B21F1D-5BC7-C77D-162C-746E55CB2844}"/>
              </a:ext>
            </a:extLst>
          </p:cNvPr>
          <p:cNvSpPr txBox="1"/>
          <p:nvPr/>
        </p:nvSpPr>
        <p:spPr>
          <a:xfrm>
            <a:off x="6166853" y="2633913"/>
            <a:ext cx="2845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Large grain of </a:t>
            </a:r>
            <a:r>
              <a:rPr lang="en-GB" sz="1400" dirty="0" err="1"/>
              <a:t>radioa</a:t>
            </a:r>
            <a:r>
              <a:rPr lang="cs-CZ" sz="1400" dirty="0"/>
              <a:t>c</a:t>
            </a:r>
            <a:r>
              <a:rPr lang="en-GB" sz="1400" dirty="0" err="1"/>
              <a:t>tive</a:t>
            </a:r>
            <a:r>
              <a:rPr lang="en-GB" sz="1400" dirty="0"/>
              <a:t> mineral with a simple high reflective halo in weakly altered bitumen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5CAB90E-1457-59DE-C983-5688EB43B506}"/>
              </a:ext>
            </a:extLst>
          </p:cNvPr>
          <p:cNvSpPr txBox="1"/>
          <p:nvPr/>
        </p:nvSpPr>
        <p:spPr>
          <a:xfrm>
            <a:off x="9072097" y="2633912"/>
            <a:ext cx="29559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Light and dark irregular zones around </a:t>
            </a:r>
            <a:r>
              <a:rPr lang="en-150" sz="1400" dirty="0"/>
              <a:t>separate</a:t>
            </a:r>
            <a:r>
              <a:rPr lang="en-GB" sz="1400" dirty="0"/>
              <a:t> grains of radioactive minerals in </a:t>
            </a:r>
            <a:r>
              <a:rPr lang="en-GB" sz="1400" dirty="0" err="1"/>
              <a:t>vari</a:t>
            </a:r>
            <a:r>
              <a:rPr lang="cs-CZ" sz="1400" dirty="0" err="1"/>
              <a:t>ously</a:t>
            </a:r>
            <a:r>
              <a:rPr lang="en-GB" sz="1400" dirty="0"/>
              <a:t> altered bitumen</a:t>
            </a:r>
            <a:r>
              <a:rPr lang="cs-CZ" sz="1400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5E6A3B7-0156-831D-9FD8-428A36505D33}"/>
              </a:ext>
            </a:extLst>
          </p:cNvPr>
          <p:cNvSpPr txBox="1"/>
          <p:nvPr/>
        </p:nvSpPr>
        <p:spPr>
          <a:xfrm>
            <a:off x="261462" y="5472341"/>
            <a:ext cx="3069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Highly</a:t>
            </a:r>
            <a:r>
              <a:rPr lang="cs-CZ" sz="1400" dirty="0"/>
              <a:t> </a:t>
            </a:r>
            <a:r>
              <a:rPr lang="cs-CZ" sz="1400" dirty="0" err="1"/>
              <a:t>relief</a:t>
            </a:r>
            <a:r>
              <a:rPr lang="cs-CZ" sz="1400" dirty="0"/>
              <a:t> </a:t>
            </a:r>
            <a:r>
              <a:rPr lang="cs-CZ" sz="1400" dirty="0" err="1"/>
              <a:t>variously</a:t>
            </a:r>
            <a:r>
              <a:rPr lang="cs-CZ" sz="1400" dirty="0"/>
              <a:t> </a:t>
            </a:r>
            <a:r>
              <a:rPr lang="cs-CZ" sz="1400" dirty="0" err="1"/>
              <a:t>altered</a:t>
            </a:r>
            <a:r>
              <a:rPr lang="cs-CZ" sz="1400" dirty="0"/>
              <a:t> bitumen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fissures</a:t>
            </a:r>
            <a:r>
              <a:rPr lang="cs-CZ" sz="1400" dirty="0"/>
              <a:t> </a:t>
            </a:r>
            <a:r>
              <a:rPr lang="cs-CZ" sz="1400" dirty="0" err="1"/>
              <a:t>around</a:t>
            </a:r>
            <a:r>
              <a:rPr lang="cs-CZ" sz="1400" dirty="0"/>
              <a:t> a </a:t>
            </a:r>
            <a:r>
              <a:rPr lang="cs-CZ" sz="1400" dirty="0" err="1"/>
              <a:t>group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distinct</a:t>
            </a:r>
            <a:r>
              <a:rPr lang="cs-CZ" sz="1400" dirty="0"/>
              <a:t> </a:t>
            </a:r>
            <a:r>
              <a:rPr lang="cs-CZ" sz="1400" dirty="0" err="1"/>
              <a:t>radioactive</a:t>
            </a:r>
            <a:r>
              <a:rPr lang="cs-CZ" sz="1400" dirty="0"/>
              <a:t> </a:t>
            </a:r>
            <a:r>
              <a:rPr lang="cs-CZ" sz="1400" dirty="0" err="1"/>
              <a:t>minerals</a:t>
            </a:r>
            <a:r>
              <a:rPr lang="cs-CZ" sz="1400" dirty="0"/>
              <a:t> in </a:t>
            </a:r>
            <a:r>
              <a:rPr lang="cs-CZ" sz="1400" dirty="0" err="1"/>
              <a:t>quartz</a:t>
            </a:r>
            <a:r>
              <a:rPr lang="cs-CZ" sz="1400" dirty="0"/>
              <a:t> and </a:t>
            </a:r>
            <a:r>
              <a:rPr lang="cs-CZ" sz="1400" dirty="0" err="1"/>
              <a:t>clay</a:t>
            </a:r>
            <a:r>
              <a:rPr lang="cs-CZ" sz="1400" dirty="0"/>
              <a:t> </a:t>
            </a:r>
            <a:r>
              <a:rPr lang="cs-CZ" sz="1400" dirty="0" err="1"/>
              <a:t>minerals</a:t>
            </a:r>
            <a:endParaRPr lang="cs-CZ" sz="14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B249FE2-4FEC-E9D2-2B58-8C539B4EBE86}"/>
              </a:ext>
            </a:extLst>
          </p:cNvPr>
          <p:cNvSpPr txBox="1"/>
          <p:nvPr/>
        </p:nvSpPr>
        <p:spPr>
          <a:xfrm>
            <a:off x="3396617" y="5528985"/>
            <a:ext cx="549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An interesting textures formed by zones of darker and light bitumen around grains of radioactive mineral and </a:t>
            </a:r>
            <a:r>
              <a:rPr lang="en-150" sz="1400" dirty="0"/>
              <a:t>voids</a:t>
            </a:r>
            <a:r>
              <a:rPr lang="en-GB" sz="1400" dirty="0"/>
              <a:t> of various sizes.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9088162-D78C-EA41-C87F-95EEBD1278CC}"/>
              </a:ext>
            </a:extLst>
          </p:cNvPr>
          <p:cNvSpPr txBox="1"/>
          <p:nvPr/>
        </p:nvSpPr>
        <p:spPr>
          <a:xfrm>
            <a:off x="8927713" y="5528985"/>
            <a:ext cx="3100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Weathered and variably altered bitumen</a:t>
            </a:r>
            <a:r>
              <a:rPr lang="cs-CZ" sz="1400" dirty="0"/>
              <a:t> </a:t>
            </a:r>
            <a:r>
              <a:rPr lang="en-GB" sz="1400" dirty="0"/>
              <a:t>with cracks, </a:t>
            </a:r>
            <a:r>
              <a:rPr lang="en-150" sz="1400" dirty="0"/>
              <a:t>U </a:t>
            </a:r>
            <a:r>
              <a:rPr lang="en-GB" sz="1400" dirty="0"/>
              <a:t>mineral grains and </a:t>
            </a:r>
            <a:r>
              <a:rPr lang="en-150" sz="1400" dirty="0"/>
              <a:t>voids</a:t>
            </a:r>
            <a:r>
              <a:rPr lang="en-GB" sz="1400" dirty="0"/>
              <a:t> left by them.</a:t>
            </a:r>
          </a:p>
        </p:txBody>
      </p:sp>
    </p:spTree>
    <p:extLst>
      <p:ext uri="{BB962C8B-B14F-4D97-AF65-F5344CB8AC3E}">
        <p14:creationId xmlns:p14="http://schemas.microsoft.com/office/powerpoint/2010/main" val="51799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A3CFD-3526-4C2D-B08D-3D7A55B2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31" y="49961"/>
            <a:ext cx="11229474" cy="683062"/>
          </a:xfrm>
        </p:spPr>
        <p:txBody>
          <a:bodyPr>
            <a:normAutofit fontScale="90000"/>
          </a:bodyPr>
          <a:lstStyle/>
          <a:p>
            <a:r>
              <a:rPr lang="cs-CZ" sz="3600" b="1" dirty="0" err="1"/>
              <a:t>Uraniferous</a:t>
            </a:r>
            <a:r>
              <a:rPr lang="cs-CZ" sz="3600" b="1" dirty="0"/>
              <a:t> bitumen – </a:t>
            </a:r>
            <a:r>
              <a:rPr lang="cs-CZ" sz="3600" b="1" dirty="0" err="1"/>
              <a:t>irregular</a:t>
            </a:r>
            <a:r>
              <a:rPr lang="cs-CZ" sz="3600" b="1" dirty="0"/>
              <a:t> </a:t>
            </a:r>
            <a:r>
              <a:rPr lang="en-US" sz="3600" b="1" dirty="0"/>
              <a:t>morphology</a:t>
            </a:r>
            <a:r>
              <a:rPr lang="cs-CZ" sz="3600" b="1" dirty="0"/>
              <a:t> and </a:t>
            </a:r>
            <a:r>
              <a:rPr lang="cs-CZ" sz="3600" b="1" dirty="0" err="1"/>
              <a:t>minerali</a:t>
            </a:r>
            <a:r>
              <a:rPr lang="en-US" sz="3600" b="1" dirty="0"/>
              <a:t>z</a:t>
            </a:r>
            <a:r>
              <a:rPr lang="cs-CZ" sz="3600" b="1" dirty="0" err="1"/>
              <a:t>ation</a:t>
            </a:r>
            <a:endParaRPr lang="cs-CZ" sz="3600" b="1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F8F33FC-A46D-4C2D-AB18-75D3832BB6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1" y="641838"/>
            <a:ext cx="2713645" cy="2167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38E130-04CA-4EA2-A8B7-3178DE7D5C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88" y="645229"/>
            <a:ext cx="2922019" cy="21678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7E1F02-B1B7-47E8-841F-D89149991B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3" y="3648934"/>
            <a:ext cx="2962182" cy="21616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379D21-A268-4227-A09C-6AC6102F7B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02" y="3640015"/>
            <a:ext cx="2656997" cy="21800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A8826F6-DC95-4CB0-B7BA-4FCC896C818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02" y="3657722"/>
            <a:ext cx="2862171" cy="215290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84BC695-44C6-4559-88F7-B62AD47010C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2" y="641838"/>
            <a:ext cx="2922020" cy="2167875"/>
          </a:xfrm>
          <a:prstGeom prst="rect">
            <a:avLst/>
          </a:prstGeom>
        </p:spPr>
      </p:pic>
      <p:pic>
        <p:nvPicPr>
          <p:cNvPr id="3" name="Zástupný obsah 9">
            <a:extLst>
              <a:ext uri="{FF2B5EF4-FFF2-40B4-BE49-F238E27FC236}">
                <a16:creationId xmlns:a16="http://schemas.microsoft.com/office/drawing/2014/main" id="{A5DB4C68-619F-9E18-77E0-05D4878B3C2F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6" y="644292"/>
            <a:ext cx="2978158" cy="21578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6277B16-70CA-1CDF-4B0A-C7DDAF2E560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52" y="3649065"/>
            <a:ext cx="2845225" cy="21529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AE2DC5C-C919-0E9B-4C24-0353796E9276}"/>
              </a:ext>
            </a:extLst>
          </p:cNvPr>
          <p:cNvSpPr txBox="1"/>
          <p:nvPr/>
        </p:nvSpPr>
        <p:spPr>
          <a:xfrm flipH="1">
            <a:off x="132308" y="2879986"/>
            <a:ext cx="2976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Variably altered bitumen with fine-grained radioactive and other minerals.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BBD1CF6-2E87-D696-C7CC-903688CE97BA}"/>
              </a:ext>
            </a:extLst>
          </p:cNvPr>
          <p:cNvSpPr txBox="1"/>
          <p:nvPr/>
        </p:nvSpPr>
        <p:spPr>
          <a:xfrm>
            <a:off x="3084262" y="2795094"/>
            <a:ext cx="29608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Transformations of an amorphous unaltered to altered bitumen along bands of altered bitumen with dispersed radioactive minerals and quartz.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F6B3892-9E9C-BE73-AF29-A94D17978C09}"/>
              </a:ext>
            </a:extLst>
          </p:cNvPr>
          <p:cNvSpPr txBox="1"/>
          <p:nvPr/>
        </p:nvSpPr>
        <p:spPr>
          <a:xfrm>
            <a:off x="5929488" y="2840566"/>
            <a:ext cx="28720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Irregular light veins of strongly altered bitumen  in densely mineralized quartz aggregates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6C70A56-2F9B-EA87-065A-9C6D10B79592}"/>
              </a:ext>
            </a:extLst>
          </p:cNvPr>
          <p:cNvSpPr txBox="1"/>
          <p:nvPr/>
        </p:nvSpPr>
        <p:spPr>
          <a:xfrm>
            <a:off x="8821907" y="2802095"/>
            <a:ext cx="32059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Strongly altered light amorphous bitumen with dark areas of fine-grained quartz with radioactive minerals.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5DECD0C-11D6-18B1-0543-3C06CAADF50C}"/>
              </a:ext>
            </a:extLst>
          </p:cNvPr>
          <p:cNvSpPr txBox="1"/>
          <p:nvPr/>
        </p:nvSpPr>
        <p:spPr>
          <a:xfrm>
            <a:off x="239710" y="5941759"/>
            <a:ext cx="286903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Altered bitumen with dispersed </a:t>
            </a:r>
            <a:r>
              <a:rPr lang="en-150" sz="1300" dirty="0"/>
              <a:t>U</a:t>
            </a:r>
            <a:r>
              <a:rPr lang="en-GB" sz="1300" dirty="0"/>
              <a:t> and other minerals around grains of Fe oxides in </a:t>
            </a:r>
            <a:r>
              <a:rPr lang="en-150" sz="1300" dirty="0"/>
              <a:t>a crack</a:t>
            </a:r>
            <a:r>
              <a:rPr lang="cs-CZ" sz="1300" dirty="0"/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65DFD01-7118-6619-2D00-8D1C8DD99E60}"/>
              </a:ext>
            </a:extLst>
          </p:cNvPr>
          <p:cNvSpPr txBox="1"/>
          <p:nvPr/>
        </p:nvSpPr>
        <p:spPr>
          <a:xfrm>
            <a:off x="2987958" y="5941759"/>
            <a:ext cx="583674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Complex textures with light zones around radioactive minerals </a:t>
            </a:r>
            <a:r>
              <a:rPr lang="en-150" sz="1300" dirty="0"/>
              <a:t>a</a:t>
            </a:r>
            <a:r>
              <a:rPr lang="en-GB" sz="1300" dirty="0"/>
              <a:t>lined with layers of altered amorphous bitumen which alternates with interesting </a:t>
            </a:r>
            <a:r>
              <a:rPr lang="en-150" sz="1300" dirty="0"/>
              <a:t>zones</a:t>
            </a:r>
            <a:r>
              <a:rPr lang="en-GB" sz="1300" dirty="0"/>
              <a:t> of densely mineralized bitumen with quartz and uraninite microparticles surrounded by small bright and dark halos.</a:t>
            </a:r>
          </a:p>
          <a:p>
            <a:r>
              <a:rPr lang="en-GB" sz="1300" dirty="0"/>
              <a:t>.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B6F041F-16C0-2A71-9002-A312DDF5BD39}"/>
              </a:ext>
            </a:extLst>
          </p:cNvPr>
          <p:cNvSpPr txBox="1"/>
          <p:nvPr/>
        </p:nvSpPr>
        <p:spPr>
          <a:xfrm>
            <a:off x="8784683" y="5941759"/>
            <a:ext cx="32431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Complex nodular texture of strongly altered bitumen with dark and light zones around radioactive minerals </a:t>
            </a:r>
            <a:r>
              <a:rPr lang="en-150" sz="1300" dirty="0"/>
              <a:t>near</a:t>
            </a:r>
            <a:r>
              <a:rPr lang="en-GB" sz="1300" dirty="0"/>
              <a:t> weakly altered amorphous bitumen with mineral inclusions.</a:t>
            </a:r>
          </a:p>
        </p:txBody>
      </p:sp>
    </p:spTree>
    <p:extLst>
      <p:ext uri="{BB962C8B-B14F-4D97-AF65-F5344CB8AC3E}">
        <p14:creationId xmlns:p14="http://schemas.microsoft.com/office/powerpoint/2010/main" val="202393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55FCD-F3A4-42A2-9833-B5191FEA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49801"/>
          </a:xfrm>
        </p:spPr>
        <p:txBody>
          <a:bodyPr>
            <a:normAutofit/>
          </a:bodyPr>
          <a:lstStyle/>
          <a:p>
            <a:r>
              <a:rPr lang="cs-CZ" sz="3600" b="1" dirty="0" err="1"/>
              <a:t>Conclusions</a:t>
            </a:r>
            <a:endParaRPr lang="cs-CZ" sz="36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05511C-06EF-4E22-BE9A-0D3CE006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789610"/>
            <a:ext cx="11298115" cy="5993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Studying </a:t>
            </a:r>
            <a:r>
              <a:rPr lang="en-150" sz="1600" dirty="0"/>
              <a:t>of </a:t>
            </a:r>
            <a:r>
              <a:rPr lang="en-GB" sz="1600" dirty="0"/>
              <a:t>the morphology, structures and properties of </a:t>
            </a:r>
            <a:r>
              <a:rPr lang="en-150" sz="1600" dirty="0"/>
              <a:t>the </a:t>
            </a:r>
            <a:r>
              <a:rPr lang="en-GB" sz="1600" dirty="0" err="1"/>
              <a:t>uraniferous</a:t>
            </a:r>
            <a:r>
              <a:rPr lang="en-GB" sz="1600" dirty="0"/>
              <a:t> organic matter in sedimentary rocks is a very important topic, mainly in geological, nuclear and environmental research fields, that are focused on radioactive materials and wastes. </a:t>
            </a:r>
          </a:p>
          <a:p>
            <a:pPr marL="0" indent="0">
              <a:buNone/>
            </a:pPr>
            <a:r>
              <a:rPr lang="en-GB" sz="1600" b="1" dirty="0"/>
              <a:t>The aim</a:t>
            </a:r>
            <a:r>
              <a:rPr lang="en-150" sz="1600" b="1" dirty="0"/>
              <a:t>s</a:t>
            </a:r>
            <a:r>
              <a:rPr lang="en-GB" sz="1600" b="1" dirty="0"/>
              <a:t> of this WG </a:t>
            </a:r>
            <a:r>
              <a:rPr lang="en-150" sz="1600" b="1" dirty="0"/>
              <a:t>are</a:t>
            </a:r>
            <a:r>
              <a:rPr lang="en-GB" sz="1600" b="1" dirty="0"/>
              <a:t>:</a:t>
            </a:r>
          </a:p>
          <a:p>
            <a:r>
              <a:rPr lang="en-150" sz="1600" dirty="0"/>
              <a:t>P</a:t>
            </a:r>
            <a:r>
              <a:rPr lang="en-GB" sz="1600" dirty="0" err="1"/>
              <a:t>etrological</a:t>
            </a:r>
            <a:r>
              <a:rPr lang="en-150" sz="1600" b="1" dirty="0"/>
              <a:t> </a:t>
            </a:r>
            <a:r>
              <a:rPr lang="en-150" sz="1600" dirty="0" err="1"/>
              <a:t>i</a:t>
            </a:r>
            <a:r>
              <a:rPr lang="en-GB" sz="1600" dirty="0"/>
              <a:t>dentification and definition of microscopical textures of radiolytic alteration of organic matter (</a:t>
            </a:r>
            <a:r>
              <a:rPr lang="en-GB" sz="1600" dirty="0" err="1"/>
              <a:t>bitumens</a:t>
            </a:r>
            <a:r>
              <a:rPr lang="en-GB" sz="1600" dirty="0"/>
              <a:t>, coal macerals, dispersed organic matter) with potential suitability for the ICCP Classification.</a:t>
            </a:r>
            <a:r>
              <a:rPr lang="en-150" sz="1600" dirty="0"/>
              <a:t> </a:t>
            </a:r>
            <a:endParaRPr lang="en-US" sz="1600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r>
              <a:rPr lang="en-GB" sz="1600" dirty="0"/>
              <a:t>To determine the range of (critical) uranium concentrations at which the degradation processes of organic matter begin to appear, resulting in increasing light reflectance and formation of zones</a:t>
            </a:r>
            <a:r>
              <a:rPr lang="en-150" sz="1600" dirty="0"/>
              <a:t> </a:t>
            </a:r>
            <a:r>
              <a:rPr lang="en-GB" sz="1600" dirty="0"/>
              <a:t>around radioactive minerals.</a:t>
            </a:r>
            <a:endParaRPr lang="en-150" sz="1600" dirty="0"/>
          </a:p>
          <a:p>
            <a:r>
              <a:rPr lang="en-150" sz="1600" dirty="0"/>
              <a:t>To determine </a:t>
            </a:r>
            <a:r>
              <a:rPr lang="en-US" sz="1600" dirty="0"/>
              <a:t>the </a:t>
            </a:r>
            <a:r>
              <a:rPr lang="en-150" sz="1600" dirty="0"/>
              <a:t>basic types of the bright areas around radioactive minerals: halos, bright zones around cracks and vein</a:t>
            </a:r>
            <a:r>
              <a:rPr lang="en-US" sz="1600" dirty="0"/>
              <a:t>s</a:t>
            </a:r>
            <a:r>
              <a:rPr lang="en-150" sz="1600" dirty="0"/>
              <a:t>, and the others.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On this base, the system of distinct optical structures will be developed.</a:t>
            </a:r>
          </a:p>
          <a:p>
            <a:endParaRPr lang="en-150" sz="1600" dirty="0"/>
          </a:p>
          <a:p>
            <a:pPr marL="0" indent="0">
              <a:buNone/>
            </a:pPr>
            <a:r>
              <a:rPr lang="en-US" sz="1600" dirty="0"/>
              <a:t>I</a:t>
            </a:r>
            <a:r>
              <a:rPr lang="en-150" sz="1600" dirty="0"/>
              <a:t>t </a:t>
            </a:r>
            <a:r>
              <a:rPr lang="en-US" sz="1600" dirty="0"/>
              <a:t>may</a:t>
            </a:r>
            <a:r>
              <a:rPr lang="en-150" sz="1600" dirty="0"/>
              <a:t> be important to make another </a:t>
            </a:r>
            <a:r>
              <a:rPr lang="en-US" sz="1600" dirty="0"/>
              <a:t>WG</a:t>
            </a:r>
            <a:r>
              <a:rPr lang="en-150" sz="1600" dirty="0"/>
              <a:t> for the Commission II, studying reflectance measurements, and determination of the chemical parameters and structures of radiolytically altered organic matter, e.g. by</a:t>
            </a:r>
            <a:r>
              <a:rPr lang="en-US" sz="1600" dirty="0"/>
              <a:t> </a:t>
            </a:r>
            <a:r>
              <a:rPr lang="en-150" sz="1600" dirty="0"/>
              <a:t>Raman and Mi</a:t>
            </a:r>
            <a:r>
              <a:rPr lang="en-US" sz="1600" dirty="0"/>
              <a:t>c</a:t>
            </a:r>
            <a:r>
              <a:rPr lang="en-150" sz="1600" dirty="0" err="1"/>
              <a:t>ro</a:t>
            </a:r>
            <a:r>
              <a:rPr lang="en-150" sz="1600" dirty="0"/>
              <a:t>-FTIR spectrometry etc.</a:t>
            </a:r>
          </a:p>
          <a:p>
            <a:endParaRPr lang="en-GB" sz="1600" dirty="0"/>
          </a:p>
          <a:p>
            <a:endParaRPr lang="cs-CZ" sz="1600" dirty="0"/>
          </a:p>
        </p:txBody>
      </p:sp>
      <p:pic>
        <p:nvPicPr>
          <p:cNvPr id="4" name="Content Placeholder 4" descr="Chart">
            <a:extLst>
              <a:ext uri="{FF2B5EF4-FFF2-40B4-BE49-F238E27FC236}">
                <a16:creationId xmlns:a16="http://schemas.microsoft.com/office/drawing/2014/main" id="{71F7CB3A-F41D-BDFC-FDCC-2FFDD81FA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" y="4434022"/>
            <a:ext cx="5488873" cy="23174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CD803F-CDA8-D1A6-074D-D8E57D7DD8D9}"/>
              </a:ext>
            </a:extLst>
          </p:cNvPr>
          <p:cNvSpPr txBox="1">
            <a:spLocks/>
          </p:cNvSpPr>
          <p:nvPr/>
        </p:nvSpPr>
        <p:spPr>
          <a:xfrm>
            <a:off x="5591702" y="5367597"/>
            <a:ext cx="6049313" cy="924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latin typeface="+mn-lt"/>
              </a:rPr>
              <a:t>Structural breakdown and chemical alteration of organic matter</a:t>
            </a:r>
            <a:r>
              <a:rPr lang="en-150" sz="1400" b="1" dirty="0">
                <a:latin typeface="+mn-lt"/>
              </a:rPr>
              <a:t> </a:t>
            </a:r>
            <a:br>
              <a:rPr lang="en-150" sz="1400" dirty="0">
                <a:latin typeface="+mn-lt"/>
              </a:rPr>
            </a:br>
            <a:br>
              <a:rPr lang="en-150" sz="1400" dirty="0">
                <a:latin typeface="+mn-lt"/>
              </a:rPr>
            </a:br>
            <a:r>
              <a:rPr lang="en-US" sz="1400" dirty="0">
                <a:latin typeface="+mn-lt"/>
              </a:rPr>
              <a:t>Raman </a:t>
            </a:r>
            <a:r>
              <a:rPr lang="en-US" sz="1400" dirty="0" err="1">
                <a:latin typeface="+mn-lt"/>
              </a:rPr>
              <a:t>microspectroscopy</a:t>
            </a:r>
            <a:r>
              <a:rPr lang="en-US" sz="1400" dirty="0">
                <a:latin typeface="+mn-lt"/>
              </a:rPr>
              <a:t> mapping</a:t>
            </a:r>
            <a:r>
              <a:rPr lang="en-150" sz="1400" dirty="0">
                <a:latin typeface="+mn-lt"/>
              </a:rPr>
              <a:t> of an area around coffinite</a:t>
            </a:r>
            <a:r>
              <a:rPr lang="en-US" sz="1400" dirty="0">
                <a:latin typeface="+mn-lt"/>
              </a:rPr>
              <a:t> (A), </a:t>
            </a:r>
            <a:br>
              <a:rPr lang="en-US" sz="1400" dirty="0">
                <a:latin typeface="+mn-lt"/>
              </a:rPr>
            </a:br>
            <a:r>
              <a:rPr lang="en-150" sz="1400" dirty="0">
                <a:latin typeface="+mn-lt"/>
              </a:rPr>
              <a:t>profile</a:t>
            </a:r>
            <a:r>
              <a:rPr lang="en-US" sz="1400" dirty="0">
                <a:latin typeface="+mn-lt"/>
              </a:rPr>
              <a:t> of the FWHM D values across the halo</a:t>
            </a:r>
            <a:r>
              <a:rPr lang="en-150" sz="14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(B)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13C57632-3B77-2694-D691-270242F5C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74978"/>
            <a:ext cx="624610" cy="6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27445-9DED-4E20-8EFE-357D949F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10515600" cy="581359"/>
          </a:xfrm>
        </p:spPr>
        <p:txBody>
          <a:bodyPr>
            <a:normAutofit/>
          </a:bodyPr>
          <a:lstStyle/>
          <a:p>
            <a:r>
              <a:rPr lang="cs-CZ" sz="2400" b="1" dirty="0"/>
              <a:t>REFERENCES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774C56-FF68-472E-839D-3B78F27E3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" y="427737"/>
            <a:ext cx="12098215" cy="6430263"/>
          </a:xfrm>
        </p:spPr>
        <p:txBody>
          <a:bodyPr>
            <a:noAutofit/>
          </a:bodyPr>
          <a:lstStyle/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Breger</a:t>
            </a:r>
            <a:r>
              <a:rPr lang="en-GB" sz="1100" dirty="0"/>
              <a:t>, I.A., 1974. The role of organic matter in the accumulation of uranium: the organic geochemistry of the coal-uranium association. International Atomic Energy Agency (IAEA): IAEA.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Ellsworth, H., 1928a. Thucholite, a remarkable primary carbon mineral from the vicinity of Parry Sound, Ontario. Am. Mineral. 13, 419-441.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Ellsworth, H., 1928b. Thucholite and uraninite from Wallingford Mine, near Buckingham, Quebec. </a:t>
            </a:r>
            <a:r>
              <a:rPr lang="de-DE" sz="1100" dirty="0"/>
              <a:t>Am. Mineral. 13, 442-448.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Eskenazy</a:t>
            </a:r>
            <a:r>
              <a:rPr lang="en-GB" sz="1100" dirty="0"/>
              <a:t>, G.M., </a:t>
            </a:r>
            <a:r>
              <a:rPr lang="en-GB" sz="1100" dirty="0" err="1"/>
              <a:t>Velichkov</a:t>
            </a:r>
            <a:r>
              <a:rPr lang="en-GB" sz="1100" dirty="0"/>
              <a:t>, D., 2012. Radium in Bulgarian coals. Int. J. Coal Geol. 94, 296-301.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de-DE" sz="1100" dirty="0"/>
              <a:t>England, G.L., Rasmussen, B., </a:t>
            </a:r>
            <a:r>
              <a:rPr lang="de-DE" sz="1100" dirty="0" err="1"/>
              <a:t>Krapež</a:t>
            </a:r>
            <a:r>
              <a:rPr lang="de-DE" sz="1100" dirty="0"/>
              <a:t>, B., Groves, D.J., 2021. The </a:t>
            </a:r>
            <a:r>
              <a:rPr lang="de-DE" sz="1100" dirty="0" err="1"/>
              <a:t>origin</a:t>
            </a:r>
            <a:r>
              <a:rPr lang="de-DE" sz="1100" dirty="0"/>
              <a:t> of </a:t>
            </a:r>
            <a:r>
              <a:rPr lang="de-DE" sz="1100" dirty="0" err="1"/>
              <a:t>uraninite</a:t>
            </a:r>
            <a:r>
              <a:rPr lang="de-DE" sz="1100" dirty="0"/>
              <a:t>, </a:t>
            </a:r>
            <a:r>
              <a:rPr lang="de-DE" sz="1100" dirty="0" err="1"/>
              <a:t>bitumen</a:t>
            </a:r>
            <a:r>
              <a:rPr lang="de-DE" sz="1100" dirty="0"/>
              <a:t> </a:t>
            </a:r>
            <a:r>
              <a:rPr lang="de-DE" sz="1100" dirty="0" err="1"/>
              <a:t>nodules</a:t>
            </a:r>
            <a:r>
              <a:rPr lang="de-DE" sz="1100" dirty="0"/>
              <a:t>, and </a:t>
            </a:r>
            <a:r>
              <a:rPr lang="de-DE" sz="1100" dirty="0" err="1"/>
              <a:t>carbo</a:t>
            </a:r>
            <a:r>
              <a:rPr lang="de-DE" sz="1100" dirty="0"/>
              <a:t> </a:t>
            </a:r>
            <a:r>
              <a:rPr lang="de-DE" sz="1100" dirty="0" err="1"/>
              <a:t>seams</a:t>
            </a:r>
            <a:r>
              <a:rPr lang="de-DE" sz="1100" dirty="0"/>
              <a:t> in </a:t>
            </a:r>
            <a:r>
              <a:rPr lang="de-DE" sz="1100" dirty="0" err="1"/>
              <a:t>Witwatersrand</a:t>
            </a:r>
            <a:r>
              <a:rPr lang="de-DE" sz="1100" dirty="0"/>
              <a:t> gold-</a:t>
            </a:r>
            <a:r>
              <a:rPr lang="de-DE" sz="1100" dirty="0" err="1"/>
              <a:t>uranium</a:t>
            </a:r>
            <a:r>
              <a:rPr lang="de-DE" sz="1100" dirty="0"/>
              <a:t>-pyrite </a:t>
            </a:r>
            <a:r>
              <a:rPr lang="de-DE" sz="1100" dirty="0" err="1"/>
              <a:t>oree</a:t>
            </a:r>
            <a:r>
              <a:rPr lang="de-DE" sz="1100" dirty="0"/>
              <a:t> </a:t>
            </a:r>
            <a:r>
              <a:rPr lang="de-DE" sz="1100" dirty="0" err="1"/>
              <a:t>deposits</a:t>
            </a:r>
            <a:r>
              <a:rPr lang="de-DE" sz="1100" dirty="0"/>
              <a:t> </a:t>
            </a:r>
            <a:r>
              <a:rPr lang="de-DE" sz="1100" dirty="0" err="1"/>
              <a:t>based</a:t>
            </a:r>
            <a:r>
              <a:rPr lang="de-DE" sz="1100" dirty="0"/>
              <a:t> on a </a:t>
            </a:r>
            <a:r>
              <a:rPr lang="de-DE" sz="1100" dirty="0" err="1"/>
              <a:t>permo-Triassic</a:t>
            </a:r>
            <a:r>
              <a:rPr lang="de-DE" sz="1100" dirty="0"/>
              <a:t> </a:t>
            </a:r>
            <a:r>
              <a:rPr lang="de-DE" sz="1100" dirty="0" err="1"/>
              <a:t>analogue</a:t>
            </a:r>
            <a:r>
              <a:rPr lang="de-DE" sz="1100" dirty="0"/>
              <a:t>. </a:t>
            </a:r>
            <a:r>
              <a:rPr lang="de-DE" sz="1100" dirty="0" err="1"/>
              <a:t>Econ</a:t>
            </a:r>
            <a:r>
              <a:rPr lang="de-DE" sz="1100" dirty="0"/>
              <a:t>. Geol., 96, 1907-1920. 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Gentry, R.V., 1976. </a:t>
            </a:r>
            <a:r>
              <a:rPr lang="en-GB" sz="1100" dirty="0" err="1"/>
              <a:t>Radiohalos</a:t>
            </a:r>
            <a:r>
              <a:rPr lang="en-GB" sz="1100" dirty="0"/>
              <a:t> in coalified wood. New evidence relating to the time uranium introduction and coalification. Science, 194, 315-318.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Havelcová, M., </a:t>
            </a:r>
            <a:r>
              <a:rPr lang="en-GB" sz="1100" dirty="0" err="1"/>
              <a:t>Machovič</a:t>
            </a:r>
            <a:r>
              <a:rPr lang="en-GB" sz="1100" dirty="0"/>
              <a:t>, V., Mizera, J., Sýkorová, I., Borecká, L., </a:t>
            </a:r>
            <a:r>
              <a:rPr lang="en-GB" sz="1100" dirty="0" err="1"/>
              <a:t>Kopecký</a:t>
            </a:r>
            <a:r>
              <a:rPr lang="en-GB" sz="1100" dirty="0"/>
              <a:t>, L., 2014. A multi-instrumental geochemical study of anomalous uranium enrichment in coal. J. Env. Rad. 137, 52-63. </a:t>
            </a:r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Havelcová</a:t>
            </a:r>
            <a:r>
              <a:rPr lang="en-GB" sz="1100" dirty="0"/>
              <a:t>, M., </a:t>
            </a:r>
            <a:r>
              <a:rPr lang="en-GB" sz="1100" dirty="0" err="1"/>
              <a:t>Machovič</a:t>
            </a:r>
            <a:r>
              <a:rPr lang="en-GB" sz="1100" dirty="0"/>
              <a:t>, V., </a:t>
            </a:r>
            <a:r>
              <a:rPr lang="en-GB" sz="1100" dirty="0" err="1"/>
              <a:t>Mizera,J</a:t>
            </a:r>
            <a:r>
              <a:rPr lang="en-GB" sz="1100" dirty="0"/>
              <a:t>., Sýkorová, I.,  René, M., Borecká, L., </a:t>
            </a:r>
            <a:r>
              <a:rPr lang="en-GB" sz="1100" dirty="0" err="1"/>
              <a:t>Lapčák</a:t>
            </a:r>
            <a:r>
              <a:rPr lang="en-GB" sz="1100" dirty="0"/>
              <a:t>, L., </a:t>
            </a:r>
            <a:r>
              <a:rPr lang="en-GB" sz="1100" dirty="0" err="1"/>
              <a:t>Bičáková</a:t>
            </a:r>
            <a:r>
              <a:rPr lang="en-GB" sz="1100" dirty="0"/>
              <a:t>, O., </a:t>
            </a:r>
            <a:r>
              <a:rPr lang="en-GB" sz="1100" dirty="0" err="1"/>
              <a:t>Janeček</a:t>
            </a:r>
            <a:r>
              <a:rPr lang="en-GB" sz="1100" dirty="0"/>
              <a:t>, O., </a:t>
            </a:r>
            <a:r>
              <a:rPr lang="en-GB" sz="1100" dirty="0" err="1"/>
              <a:t>Dvořák</a:t>
            </a:r>
            <a:r>
              <a:rPr lang="en-GB" sz="1100" dirty="0"/>
              <a:t>, Z., 2016. Structural changes in amber due to uranium mineralization. J. Environ. </a:t>
            </a:r>
            <a:r>
              <a:rPr lang="en-GB" sz="1100" dirty="0" err="1"/>
              <a:t>Radioactiv</a:t>
            </a:r>
            <a:r>
              <a:rPr lang="en-GB" sz="1100" dirty="0"/>
              <a:t>. 158–159, 89–101.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cs-CZ" sz="1100" dirty="0"/>
              <a:t>Havelcová, M., Sýkorová, I., René, M., Mizera, J., Coubal, M., </a:t>
            </a:r>
            <a:r>
              <a:rPr lang="cs-CZ" sz="1100" dirty="0" err="1"/>
              <a:t>Machovič</a:t>
            </a:r>
            <a:r>
              <a:rPr lang="cs-CZ" sz="1100" dirty="0"/>
              <a:t>, V., Strunga, V., Goliáš, V., 2022. Geology and </a:t>
            </a:r>
            <a:r>
              <a:rPr lang="cs-CZ" sz="1100" dirty="0" err="1"/>
              <a:t>petrography</a:t>
            </a:r>
            <a:r>
              <a:rPr lang="cs-CZ" sz="1100" dirty="0"/>
              <a:t> of </a:t>
            </a:r>
            <a:r>
              <a:rPr lang="cs-CZ" sz="1100" dirty="0" err="1"/>
              <a:t>uraniferous</a:t>
            </a:r>
            <a:r>
              <a:rPr lang="cs-CZ" sz="1100" dirty="0"/>
              <a:t> </a:t>
            </a:r>
            <a:r>
              <a:rPr lang="cs-CZ" sz="1100" dirty="0" err="1"/>
              <a:t>bitumens</a:t>
            </a:r>
            <a:r>
              <a:rPr lang="cs-CZ" sz="1100" dirty="0"/>
              <a:t> in </a:t>
            </a:r>
            <a:r>
              <a:rPr lang="cs-CZ" sz="1100" dirty="0" err="1"/>
              <a:t>Permo-Carboniferous</a:t>
            </a:r>
            <a:r>
              <a:rPr lang="cs-CZ" sz="1100" dirty="0"/>
              <a:t> </a:t>
            </a:r>
            <a:r>
              <a:rPr lang="cs-CZ" sz="1100" dirty="0" err="1"/>
              <a:t>sediments</a:t>
            </a:r>
            <a:r>
              <a:rPr lang="cs-CZ" sz="1100" dirty="0"/>
              <a:t> (Vrchlabí, Czech Republic). </a:t>
            </a:r>
            <a:r>
              <a:rPr lang="cs-CZ" sz="1100" dirty="0" err="1"/>
              <a:t>Minerals</a:t>
            </a:r>
            <a:r>
              <a:rPr lang="cs-CZ" sz="1100" dirty="0"/>
              <a:t>, 12, 544, 1-19. </a:t>
            </a:r>
            <a:endParaRPr lang="en-US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Jedwab</a:t>
            </a:r>
            <a:r>
              <a:rPr lang="en-GB" sz="1100" dirty="0"/>
              <a:t>, J. 1966. Significance and use of optimal phenomenon in </a:t>
            </a:r>
            <a:r>
              <a:rPr lang="en-GB" sz="1100" dirty="0" err="1"/>
              <a:t>uraniferous</a:t>
            </a:r>
            <a:r>
              <a:rPr lang="en-GB" sz="1100" dirty="0"/>
              <a:t> </a:t>
            </a:r>
            <a:r>
              <a:rPr lang="en-GB" sz="1100" dirty="0" err="1"/>
              <a:t>caustobioliths</a:t>
            </a:r>
            <a:r>
              <a:rPr lang="en-GB" sz="1100" dirty="0"/>
              <a:t>. In: Coal Science, Advances in Chemistry; American Chemical Society, Washington, DC.119-132.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Kříbek, B., Sýkorová, I., </a:t>
            </a:r>
            <a:r>
              <a:rPr lang="cs-CZ" sz="1100" dirty="0"/>
              <a:t>V</a:t>
            </a:r>
            <a:r>
              <a:rPr lang="en-GB" sz="1100" dirty="0" err="1"/>
              <a:t>eselovský</a:t>
            </a:r>
            <a:r>
              <a:rPr lang="en-GB" sz="1100" dirty="0"/>
              <a:t>, F., </a:t>
            </a:r>
            <a:r>
              <a:rPr lang="en-GB" sz="1100" dirty="0" err="1"/>
              <a:t>Laufek</a:t>
            </a:r>
            <a:r>
              <a:rPr lang="en-GB" sz="1100" dirty="0"/>
              <a:t>, F., </a:t>
            </a:r>
            <a:r>
              <a:rPr lang="en-GB" sz="1100" dirty="0" err="1"/>
              <a:t>Malec</a:t>
            </a:r>
            <a:r>
              <a:rPr lang="en-GB" sz="1100" dirty="0"/>
              <a:t>, J., </a:t>
            </a:r>
            <a:r>
              <a:rPr lang="en-GB" sz="1100" dirty="0" err="1"/>
              <a:t>Knésl</a:t>
            </a:r>
            <a:r>
              <a:rPr lang="en-GB" sz="1100" dirty="0"/>
              <a:t>, I., </a:t>
            </a:r>
            <a:r>
              <a:rPr lang="en-GB" sz="1100" dirty="0" err="1"/>
              <a:t>Majer</a:t>
            </a:r>
            <a:r>
              <a:rPr lang="en-GB" sz="1100" dirty="0"/>
              <a:t>, V., 2017. Trace element geochemistry of self-burning and weathering of a mineralized coal waste dump: The </a:t>
            </a:r>
            <a:r>
              <a:rPr lang="en-GB" sz="1100" dirty="0" err="1"/>
              <a:t>Novátor</a:t>
            </a:r>
            <a:r>
              <a:rPr lang="en-GB" sz="1100" dirty="0"/>
              <a:t> mine, Czech Republic. Int. J. Coal </a:t>
            </a:r>
            <a:r>
              <a:rPr lang="cs-CZ" sz="1100" dirty="0"/>
              <a:t>G</a:t>
            </a:r>
            <a:r>
              <a:rPr lang="en-GB" sz="1100" dirty="0" err="1"/>
              <a:t>eol</a:t>
            </a:r>
            <a:r>
              <a:rPr lang="en-GB" sz="1100" dirty="0"/>
              <a:t>., 173, 158-175.</a:t>
            </a:r>
            <a:r>
              <a:rPr lang="en-GB" sz="1100" u="sng" dirty="0"/>
              <a:t> </a:t>
            </a:r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Lecomte</a:t>
            </a:r>
            <a:r>
              <a:rPr lang="en-GB" sz="1100" dirty="0"/>
              <a:t>, A., </a:t>
            </a:r>
            <a:r>
              <a:rPr lang="en-GB" sz="1100" dirty="0" err="1"/>
              <a:t>Cathelineau</a:t>
            </a:r>
            <a:r>
              <a:rPr lang="en-GB" sz="1100" dirty="0"/>
              <a:t>, M., </a:t>
            </a:r>
            <a:r>
              <a:rPr lang="en-GB" sz="1100" dirty="0" err="1"/>
              <a:t>Michels</a:t>
            </a:r>
            <a:r>
              <a:rPr lang="en-GB" sz="1100" dirty="0"/>
              <a:t>, R., </a:t>
            </a:r>
            <a:r>
              <a:rPr lang="en-GB" sz="1100" dirty="0" err="1"/>
              <a:t>Peiffert</a:t>
            </a:r>
            <a:r>
              <a:rPr lang="en-GB" sz="1100" dirty="0"/>
              <a:t>, C., </a:t>
            </a:r>
            <a:r>
              <a:rPr lang="en-GB" sz="1100" dirty="0" err="1"/>
              <a:t>Brouand</a:t>
            </a:r>
            <a:r>
              <a:rPr lang="en-GB" sz="1100" dirty="0"/>
              <a:t>, M., 2017. Uranium mineralization in the Alum Shale Formation (Sweden): Evolution of U-rich marine black shale from sedimentation to metamorphism. Ore Geol. Rev., 88, 71-98.</a:t>
            </a:r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Leventhal, J.S., Daws, T.A., Frye, J.S., 1986. Organic geochemical analysis of sedimentary organic matter associated with uranium. Appl. Geochem., 1, 241-247.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cs-CZ" sz="1100" dirty="0" err="1"/>
              <a:t>Liu</a:t>
            </a:r>
            <a:r>
              <a:rPr lang="cs-CZ" sz="1100" dirty="0"/>
              <a:t>, B., </a:t>
            </a:r>
            <a:r>
              <a:rPr lang="cs-CZ" sz="1100" dirty="0" err="1"/>
              <a:t>Mastalerz</a:t>
            </a:r>
            <a:r>
              <a:rPr lang="cs-CZ" sz="1100" dirty="0"/>
              <a:t>, M., </a:t>
            </a:r>
            <a:r>
              <a:rPr lang="cs-CZ" sz="1100" dirty="0" err="1"/>
              <a:t>Schieber</a:t>
            </a:r>
            <a:r>
              <a:rPr lang="cs-CZ" sz="1100" dirty="0"/>
              <a:t>, J., </a:t>
            </a:r>
            <a:r>
              <a:rPr lang="cs-CZ" sz="1100" dirty="0" err="1"/>
              <a:t>Teng</a:t>
            </a:r>
            <a:r>
              <a:rPr lang="cs-CZ" sz="1100" dirty="0"/>
              <a:t>, J., 2020. </a:t>
            </a:r>
            <a:r>
              <a:rPr lang="cs-CZ" sz="1100" dirty="0" err="1"/>
              <a:t>Association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uranium </a:t>
            </a:r>
            <a:r>
              <a:rPr lang="cs-CZ" sz="1100" dirty="0" err="1"/>
              <a:t>with</a:t>
            </a:r>
            <a:r>
              <a:rPr lang="cs-CZ" sz="1100" dirty="0"/>
              <a:t> </a:t>
            </a:r>
            <a:r>
              <a:rPr lang="cs-CZ" sz="1100" dirty="0" err="1"/>
              <a:t>macerals</a:t>
            </a:r>
            <a:r>
              <a:rPr lang="cs-CZ" sz="1100" dirty="0"/>
              <a:t> in </a:t>
            </a:r>
            <a:r>
              <a:rPr lang="cs-CZ" sz="1100" dirty="0" err="1"/>
              <a:t>marine</a:t>
            </a:r>
            <a:r>
              <a:rPr lang="cs-CZ" sz="1100" dirty="0"/>
              <a:t> </a:t>
            </a:r>
            <a:r>
              <a:rPr lang="cs-CZ" sz="1100" dirty="0" err="1"/>
              <a:t>black</a:t>
            </a:r>
            <a:r>
              <a:rPr lang="cs-CZ" sz="1100" dirty="0"/>
              <a:t> </a:t>
            </a:r>
            <a:r>
              <a:rPr lang="cs-CZ" sz="1100" dirty="0" err="1"/>
              <a:t>shales</a:t>
            </a:r>
            <a:r>
              <a:rPr lang="cs-CZ" sz="1100" dirty="0"/>
              <a:t>: </a:t>
            </a:r>
            <a:r>
              <a:rPr lang="cs-CZ" sz="1100" dirty="0" err="1"/>
              <a:t>Insights</a:t>
            </a:r>
            <a:r>
              <a:rPr lang="cs-CZ" sz="1100" dirty="0"/>
              <a:t> </a:t>
            </a:r>
            <a:r>
              <a:rPr lang="cs-CZ" sz="1100" dirty="0" err="1"/>
              <a:t>from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Upper</a:t>
            </a:r>
            <a:r>
              <a:rPr lang="cs-CZ" sz="1100" dirty="0"/>
              <a:t> </a:t>
            </a:r>
            <a:r>
              <a:rPr lang="cs-CZ" sz="1100" dirty="0" err="1"/>
              <a:t>devonian</a:t>
            </a:r>
            <a:r>
              <a:rPr lang="cs-CZ" sz="1100" dirty="0"/>
              <a:t> New </a:t>
            </a:r>
            <a:r>
              <a:rPr lang="cs-CZ" sz="1100" dirty="0" err="1"/>
              <a:t>Albany</a:t>
            </a:r>
            <a:r>
              <a:rPr lang="cs-CZ" sz="1100" dirty="0"/>
              <a:t> </a:t>
            </a:r>
            <a:r>
              <a:rPr lang="cs-CZ" sz="1100" dirty="0" err="1"/>
              <a:t>Shale</a:t>
            </a:r>
            <a:r>
              <a:rPr lang="cs-CZ" sz="1100" dirty="0"/>
              <a:t>, Illinois </a:t>
            </a:r>
            <a:r>
              <a:rPr lang="cs-CZ" sz="1100" dirty="0" err="1"/>
              <a:t>Basin</a:t>
            </a:r>
            <a:r>
              <a:rPr lang="cs-CZ" sz="1100" dirty="0"/>
              <a:t>. </a:t>
            </a:r>
            <a:r>
              <a:rPr lang="cs-CZ" sz="1100" dirty="0" err="1"/>
              <a:t>Int</a:t>
            </a:r>
            <a:r>
              <a:rPr lang="cs-CZ" sz="1100" dirty="0"/>
              <a:t>. </a:t>
            </a:r>
            <a:r>
              <a:rPr lang="cs-CZ" sz="1100" dirty="0" err="1"/>
              <a:t>Coal</a:t>
            </a:r>
            <a:r>
              <a:rPr lang="cs-CZ" sz="1100" dirty="0"/>
              <a:t> </a:t>
            </a:r>
            <a:r>
              <a:rPr lang="cs-CZ" sz="1100" dirty="0" err="1"/>
              <a:t>Geol</a:t>
            </a:r>
            <a:r>
              <a:rPr lang="cs-CZ" sz="1100" dirty="0"/>
              <a:t>., 217, 103351. </a:t>
            </a:r>
            <a:endParaRPr lang="en-US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Machovič</a:t>
            </a:r>
            <a:r>
              <a:rPr lang="en-GB" sz="1100" dirty="0"/>
              <a:t> V., </a:t>
            </a:r>
            <a:r>
              <a:rPr lang="en-GB" sz="1100" dirty="0" err="1"/>
              <a:t>Havelcová</a:t>
            </a:r>
            <a:r>
              <a:rPr lang="en-GB" sz="1100" dirty="0"/>
              <a:t> M., </a:t>
            </a:r>
            <a:r>
              <a:rPr lang="en-GB" sz="1100" dirty="0" err="1"/>
              <a:t>Sýkorová</a:t>
            </a:r>
            <a:r>
              <a:rPr lang="en-GB" sz="1100" dirty="0"/>
              <a:t> I., </a:t>
            </a:r>
            <a:r>
              <a:rPr lang="en-GB" sz="1100" dirty="0" err="1"/>
              <a:t>Borecká</a:t>
            </a:r>
            <a:r>
              <a:rPr lang="en-GB" sz="1100" dirty="0"/>
              <a:t> L., </a:t>
            </a:r>
            <a:r>
              <a:rPr lang="en-GB" sz="1100" dirty="0" err="1"/>
              <a:t>Lapčák</a:t>
            </a:r>
            <a:r>
              <a:rPr lang="en-GB" sz="1100" dirty="0"/>
              <a:t> L., </a:t>
            </a:r>
            <a:r>
              <a:rPr lang="en-GB" sz="1100" dirty="0" err="1"/>
              <a:t>Mizera</a:t>
            </a:r>
            <a:r>
              <a:rPr lang="en-GB" sz="1100" dirty="0"/>
              <a:t> J., </a:t>
            </a:r>
            <a:r>
              <a:rPr lang="en-GB" sz="1100" dirty="0" err="1"/>
              <a:t>Kříbek</a:t>
            </a:r>
            <a:r>
              <a:rPr lang="en-GB" sz="1100" dirty="0"/>
              <a:t> B., </a:t>
            </a:r>
            <a:r>
              <a:rPr lang="en-GB" sz="1100" dirty="0" err="1"/>
              <a:t>Krist</a:t>
            </a:r>
            <a:r>
              <a:rPr lang="en-GB" sz="1100" dirty="0"/>
              <a:t> P., 2021. Raman mapping of coal halos induced by uranium mineral radiation. </a:t>
            </a:r>
            <a:r>
              <a:rPr lang="en-GB" sz="1100" dirty="0" err="1"/>
              <a:t>Spectrochimica</a:t>
            </a:r>
            <a:r>
              <a:rPr lang="en-GB" sz="1100" dirty="0"/>
              <a:t> Acta Part A: Molecular and Biomolecular Spectroscopy 246, 2021; 118996. 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/>
              <a:t>Parnell, J., 1993. Chemical age dating of hydrocarbon migration using </a:t>
            </a:r>
            <a:r>
              <a:rPr lang="en-GB" sz="1100" dirty="0" err="1"/>
              <a:t>uraniferous</a:t>
            </a:r>
            <a:r>
              <a:rPr lang="en-GB" sz="1100" dirty="0"/>
              <a:t> </a:t>
            </a:r>
            <a:r>
              <a:rPr lang="en-GB" sz="1100" dirty="0" err="1"/>
              <a:t>bitumens</a:t>
            </a:r>
            <a:r>
              <a:rPr lang="en-GB" sz="1100" dirty="0"/>
              <a:t>, Czech-Polish Border Region. In J. Parnell et al. (eds). </a:t>
            </a:r>
            <a:r>
              <a:rPr lang="en-GB" sz="1100" dirty="0" err="1"/>
              <a:t>Bitumens</a:t>
            </a:r>
            <a:r>
              <a:rPr lang="en-GB" sz="1100" dirty="0"/>
              <a:t> in Ore Deposits. Springer-Verlag Berlin - Heidelberg, 510-517. 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Rallakis</a:t>
            </a:r>
            <a:r>
              <a:rPr lang="en-GB" sz="1100" dirty="0"/>
              <a:t>, D., </a:t>
            </a:r>
            <a:r>
              <a:rPr lang="en-GB" sz="1100" dirty="0" err="1"/>
              <a:t>Michels</a:t>
            </a:r>
            <a:r>
              <a:rPr lang="en-GB" sz="1100" dirty="0"/>
              <a:t>, R., </a:t>
            </a:r>
            <a:r>
              <a:rPr lang="en-GB" sz="1100" dirty="0" err="1"/>
              <a:t>Brouand</a:t>
            </a:r>
            <a:r>
              <a:rPr lang="en-GB" sz="1100" dirty="0"/>
              <a:t>, M., </a:t>
            </a:r>
            <a:r>
              <a:rPr lang="en-GB" sz="1100" dirty="0" err="1"/>
              <a:t>Parize</a:t>
            </a:r>
            <a:r>
              <a:rPr lang="en-GB" sz="1100" dirty="0"/>
              <a:t>, O., </a:t>
            </a:r>
            <a:r>
              <a:rPr lang="en-GB" sz="1100" dirty="0" err="1"/>
              <a:t>Cathelineau</a:t>
            </a:r>
            <a:r>
              <a:rPr lang="en-GB" sz="1100" dirty="0"/>
              <a:t>, M., 2019. The role of organic matter on uranium precipitation in </a:t>
            </a:r>
            <a:r>
              <a:rPr lang="en-GB" sz="1100" dirty="0" err="1"/>
              <a:t>Zoovch</a:t>
            </a:r>
            <a:r>
              <a:rPr lang="en-GB" sz="1100" dirty="0"/>
              <a:t> </a:t>
            </a:r>
            <a:r>
              <a:rPr lang="en-GB" sz="1100" dirty="0" err="1"/>
              <a:t>Ovoo</a:t>
            </a:r>
            <a:r>
              <a:rPr lang="en-GB" sz="1100" dirty="0"/>
              <a:t>, Mongolia. Minerals, 9, 310. 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100" dirty="0" err="1"/>
              <a:t>Smieja-Król</a:t>
            </a:r>
            <a:r>
              <a:rPr lang="en-GB" sz="1100" dirty="0"/>
              <a:t>, B., </a:t>
            </a:r>
            <a:r>
              <a:rPr lang="en-GB" sz="1100" dirty="0" err="1"/>
              <a:t>Duber</a:t>
            </a:r>
            <a:r>
              <a:rPr lang="en-GB" sz="1100" dirty="0"/>
              <a:t>, S., </a:t>
            </a:r>
            <a:r>
              <a:rPr lang="en-GB" sz="1100" dirty="0" err="1"/>
              <a:t>Rouzaud</a:t>
            </a:r>
            <a:r>
              <a:rPr lang="en-GB" sz="1100" dirty="0"/>
              <a:t>, J.-N., 2009. Multiscale organisation of organic matter associated with gold and uranium minerals in the Witwatersrand basin, South Afrika. Int. J. Coal Geol. 78, 77-88. 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de-DE" sz="1100" dirty="0" err="1"/>
              <a:t>Sýkorová</a:t>
            </a:r>
            <a:r>
              <a:rPr lang="de-DE" sz="1100" dirty="0"/>
              <a:t>, I., </a:t>
            </a:r>
            <a:r>
              <a:rPr lang="de-DE" sz="1100" dirty="0" err="1"/>
              <a:t>Kříbek</a:t>
            </a:r>
            <a:r>
              <a:rPr lang="de-DE" sz="1100" dirty="0"/>
              <a:t>, B., </a:t>
            </a:r>
            <a:r>
              <a:rPr lang="de-DE" sz="1100" dirty="0" err="1"/>
              <a:t>Havelcová</a:t>
            </a:r>
            <a:r>
              <a:rPr lang="de-DE" sz="1100" dirty="0"/>
              <a:t>, M., </a:t>
            </a:r>
            <a:r>
              <a:rPr lang="de-DE" sz="1100" dirty="0" err="1"/>
              <a:t>Machovič</a:t>
            </a:r>
            <a:r>
              <a:rPr lang="de-DE" sz="1100" dirty="0"/>
              <a:t>, V., </a:t>
            </a:r>
            <a:r>
              <a:rPr lang="de-DE" sz="1100" dirty="0" err="1"/>
              <a:t>Špaldoňová</a:t>
            </a:r>
            <a:r>
              <a:rPr lang="de-DE" sz="1100" dirty="0"/>
              <a:t>, A., </a:t>
            </a:r>
            <a:r>
              <a:rPr lang="de-DE" sz="1100" dirty="0" err="1"/>
              <a:t>Lapčák</a:t>
            </a:r>
            <a:r>
              <a:rPr lang="de-DE" sz="1100" dirty="0"/>
              <a:t>, L., </a:t>
            </a:r>
            <a:r>
              <a:rPr lang="de-DE" sz="1100" dirty="0" err="1"/>
              <a:t>Knésl</a:t>
            </a:r>
            <a:r>
              <a:rPr lang="de-DE" sz="1100" dirty="0"/>
              <a:t>, I., </a:t>
            </a:r>
            <a:r>
              <a:rPr lang="de-DE" sz="1100" dirty="0" err="1"/>
              <a:t>Blažek</a:t>
            </a:r>
            <a:r>
              <a:rPr lang="de-DE" sz="1100" dirty="0"/>
              <a:t>, J., 2016. </a:t>
            </a:r>
            <a:r>
              <a:rPr lang="en-GB" sz="1100" dirty="0"/>
              <a:t>Radiation- and self-ignition induced alterations of Permian </a:t>
            </a:r>
            <a:r>
              <a:rPr lang="en-GB" sz="1100" dirty="0" err="1"/>
              <a:t>uraniferous</a:t>
            </a:r>
            <a:r>
              <a:rPr lang="en-GB" sz="1100" dirty="0"/>
              <a:t> coal from the abandoned </a:t>
            </a:r>
            <a:r>
              <a:rPr lang="en-GB" sz="1100" dirty="0" err="1"/>
              <a:t>Novátor</a:t>
            </a:r>
            <a:r>
              <a:rPr lang="en-GB" sz="1100" dirty="0"/>
              <a:t> mine waste dump (Czech Republic). Int. J. Coal Geol. 168, 162–178.</a:t>
            </a:r>
            <a:endParaRPr lang="cs-CZ" sz="1100" dirty="0"/>
          </a:p>
          <a:p>
            <a:pPr marL="144000" indent="-108000"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Taylor, G.H., </a:t>
            </a:r>
            <a:r>
              <a:rPr lang="en-US" sz="1100" dirty="0" err="1"/>
              <a:t>Teichmüller</a:t>
            </a:r>
            <a:r>
              <a:rPr lang="en-US" sz="1100" dirty="0"/>
              <a:t>, M., Davis, A., </a:t>
            </a:r>
            <a:r>
              <a:rPr lang="en-US" sz="1100" dirty="0" err="1"/>
              <a:t>Diessel</a:t>
            </a:r>
            <a:r>
              <a:rPr lang="en-US" sz="1100" dirty="0"/>
              <a:t>, C.F.K., </a:t>
            </a:r>
            <a:r>
              <a:rPr lang="en-US" sz="1100" dirty="0" err="1"/>
              <a:t>Littke</a:t>
            </a:r>
            <a:r>
              <a:rPr lang="en-US" sz="1100" dirty="0"/>
              <a:t>, R., Robert, P., 1998. </a:t>
            </a:r>
            <a:r>
              <a:rPr lang="de-DE" sz="1100" dirty="0" err="1"/>
              <a:t>Organic</a:t>
            </a:r>
            <a:r>
              <a:rPr lang="de-DE" sz="1100" dirty="0"/>
              <a:t> </a:t>
            </a:r>
            <a:r>
              <a:rPr lang="de-DE" sz="1100" dirty="0" err="1"/>
              <a:t>Petrology</a:t>
            </a:r>
            <a:r>
              <a:rPr lang="de-DE" sz="1100" dirty="0"/>
              <a:t>. Gebrüder </a:t>
            </a:r>
            <a:r>
              <a:rPr lang="de-DE" sz="1100" dirty="0" err="1"/>
              <a:t>Borntraeger</a:t>
            </a:r>
            <a:r>
              <a:rPr lang="de-DE" sz="1100" dirty="0"/>
              <a:t>, Berlin-Stuttgart.</a:t>
            </a:r>
            <a:endParaRPr lang="cs-CZ" sz="1100" dirty="0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AD892DF2-C7C7-18E7-D644-E7C83D1B2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74978"/>
            <a:ext cx="624610" cy="6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6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45588-9035-47AC-9B8E-367EF613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8" y="189279"/>
            <a:ext cx="8138652" cy="685633"/>
          </a:xfrm>
        </p:spPr>
        <p:txBody>
          <a:bodyPr>
            <a:normAutofit/>
          </a:bodyPr>
          <a:lstStyle/>
          <a:p>
            <a:r>
              <a:rPr lang="cs-CZ" sz="3600" b="1" dirty="0" err="1"/>
              <a:t>Introduction</a:t>
            </a:r>
            <a:endParaRPr lang="cs-CZ" sz="36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19586E-E7E6-4D9E-81DE-7F7D5E8CB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9211"/>
            <a:ext cx="10515600" cy="5126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Association of uranium with the organic matter have been studied for more than ninety years, e.g.:</a:t>
            </a:r>
            <a:endParaRPr lang="en-150" sz="1800" dirty="0"/>
          </a:p>
          <a:p>
            <a:pPr marL="0" indent="0">
              <a:buNone/>
            </a:pPr>
            <a:endParaRPr lang="en-GB" sz="1800" dirty="0"/>
          </a:p>
          <a:p>
            <a:pPr lvl="1"/>
            <a:r>
              <a:rPr lang="en-GB" sz="1700" dirty="0"/>
              <a:t>in </a:t>
            </a:r>
            <a:r>
              <a:rPr lang="en-GB" sz="1700" dirty="0" err="1"/>
              <a:t>bitumens</a:t>
            </a:r>
            <a:r>
              <a:rPr lang="en-GB" sz="1700" dirty="0"/>
              <a:t> </a:t>
            </a:r>
            <a:r>
              <a:rPr lang="en-GB" sz="1700" i="1" dirty="0"/>
              <a:t>(Ellsworth, 1928a, b; Parnell, 1993; England et al., 2001)</a:t>
            </a:r>
            <a:r>
              <a:rPr lang="en-GB" sz="1700" dirty="0"/>
              <a:t>, </a:t>
            </a:r>
          </a:p>
          <a:p>
            <a:pPr lvl="1"/>
            <a:r>
              <a:rPr lang="en-GB" sz="1700" dirty="0"/>
              <a:t>bituminous coal </a:t>
            </a:r>
            <a:r>
              <a:rPr lang="en-GB" sz="1700" i="1" dirty="0"/>
              <a:t>(Kříbek et al., 2017; Sýkorová et al., 2016; </a:t>
            </a:r>
            <a:r>
              <a:rPr lang="en-GB" sz="1700" i="1" dirty="0" err="1"/>
              <a:t>Eskenazy</a:t>
            </a:r>
            <a:r>
              <a:rPr lang="en-GB" sz="1700" i="1" dirty="0"/>
              <a:t> and </a:t>
            </a:r>
            <a:r>
              <a:rPr lang="en-GB" sz="1700" i="1" dirty="0" err="1"/>
              <a:t>Velichkov</a:t>
            </a:r>
            <a:r>
              <a:rPr lang="en-GB" sz="1700" i="1" dirty="0"/>
              <a:t>, 2012</a:t>
            </a:r>
            <a:r>
              <a:rPr lang="en-GB" sz="1700" dirty="0"/>
              <a:t>), </a:t>
            </a:r>
          </a:p>
          <a:p>
            <a:pPr lvl="1"/>
            <a:r>
              <a:rPr lang="en-GB" sz="1700" dirty="0"/>
              <a:t>lignite </a:t>
            </a:r>
            <a:r>
              <a:rPr lang="en-GB" sz="1700" i="1" dirty="0"/>
              <a:t>(Havelcová et al. 2014;  </a:t>
            </a:r>
            <a:r>
              <a:rPr lang="en-GB" sz="1700" i="1" dirty="0" err="1"/>
              <a:t>Rallakis</a:t>
            </a:r>
            <a:r>
              <a:rPr lang="en-GB" sz="1700" i="1" dirty="0"/>
              <a:t> et al., 2019</a:t>
            </a:r>
            <a:r>
              <a:rPr lang="en-GB" sz="1700" dirty="0"/>
              <a:t>), </a:t>
            </a:r>
          </a:p>
          <a:p>
            <a:pPr lvl="1"/>
            <a:r>
              <a:rPr lang="en-GB" sz="1700" dirty="0"/>
              <a:t>shales (</a:t>
            </a:r>
            <a:r>
              <a:rPr lang="en-GB" sz="1700" i="1" dirty="0" err="1"/>
              <a:t>Lecomte</a:t>
            </a:r>
            <a:r>
              <a:rPr lang="en-GB" sz="1700" i="1" dirty="0"/>
              <a:t> et al., 2017; Liu et al., 2020</a:t>
            </a:r>
            <a:r>
              <a:rPr lang="en-GB" sz="1700" dirty="0"/>
              <a:t>).</a:t>
            </a:r>
            <a:endParaRPr lang="cs-CZ" sz="1700" dirty="0"/>
          </a:p>
          <a:p>
            <a:pPr marL="0" indent="0">
              <a:buNone/>
            </a:pPr>
            <a:endParaRPr lang="cs-CZ" sz="1900" dirty="0"/>
          </a:p>
          <a:p>
            <a:r>
              <a:rPr lang="en-GB" sz="1800" dirty="0"/>
              <a:t>Uranium minerals usually occur as inclusions of </a:t>
            </a:r>
            <a:r>
              <a:rPr lang="en-GB" sz="1800" dirty="0" err="1"/>
              <a:t>nanometer</a:t>
            </a:r>
            <a:r>
              <a:rPr lang="en-GB" sz="1800" dirty="0"/>
              <a:t> to </a:t>
            </a:r>
            <a:r>
              <a:rPr lang="en-GB" sz="1800" dirty="0" err="1"/>
              <a:t>micrometer</a:t>
            </a:r>
            <a:r>
              <a:rPr lang="en-GB" sz="1800" dirty="0"/>
              <a:t> size, often homogeneously dispersed in the organic matrix.  </a:t>
            </a:r>
          </a:p>
          <a:p>
            <a:r>
              <a:rPr lang="en-GB" sz="1800" dirty="0"/>
              <a:t>Uranium derived from hydrothermal fluids concentrates in </a:t>
            </a:r>
            <a:r>
              <a:rPr lang="en-GB" sz="1800" dirty="0" err="1"/>
              <a:t>urano</a:t>
            </a:r>
            <a:r>
              <a:rPr lang="en-GB" sz="1800" dirty="0"/>
              <a:t>-organic complexes by adsorption, or by reduction of uranyl complexes; </a:t>
            </a:r>
            <a:r>
              <a:rPr lang="en-US" sz="1800" dirty="0"/>
              <a:t>l</a:t>
            </a:r>
            <a:r>
              <a:rPr lang="en-GB" sz="1800" dirty="0" err="1"/>
              <a:t>ater</a:t>
            </a:r>
            <a:r>
              <a:rPr lang="en-GB" sz="1800" dirty="0"/>
              <a:t>, U </a:t>
            </a:r>
            <a:r>
              <a:rPr lang="en-150" sz="1800" dirty="0"/>
              <a:t>may</a:t>
            </a:r>
            <a:r>
              <a:rPr lang="en-GB" sz="1800" dirty="0"/>
              <a:t> precipitate in a form of </a:t>
            </a:r>
            <a:r>
              <a:rPr lang="en-GB" sz="1800" dirty="0" err="1"/>
              <a:t>uraninit</a:t>
            </a:r>
            <a:r>
              <a:rPr lang="cs-CZ" sz="1800" dirty="0"/>
              <a:t>e</a:t>
            </a:r>
            <a:r>
              <a:rPr lang="en-US" sz="1800" dirty="0"/>
              <a:t> and other minerals.</a:t>
            </a:r>
            <a:endParaRPr lang="cs-CZ" sz="1800" dirty="0"/>
          </a:p>
          <a:p>
            <a:r>
              <a:rPr lang="en-GB" sz="1800" dirty="0"/>
              <a:t>Long-lasting association of U with bitumen or coal macerals leads to damage of </a:t>
            </a:r>
            <a:r>
              <a:rPr lang="en-150" sz="1800" dirty="0"/>
              <a:t>the </a:t>
            </a:r>
            <a:r>
              <a:rPr lang="en-GB" sz="1800" dirty="0"/>
              <a:t>organic matter. The main alteration processes of organic matter due to the presence of U comprise oxidation, biodegradation, radiolysis, and thermal degradation. During radiolysis α and β particles, and γ rays are emitted from mineral grains containing U and Th and their daughter products.  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5C684C72-52A8-7381-94BE-5B8896F0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29" y="189279"/>
            <a:ext cx="685633" cy="6856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4E0D16-7581-7C4D-443E-F8F95ED91667}"/>
              </a:ext>
            </a:extLst>
          </p:cNvPr>
          <p:cNvSpPr/>
          <p:nvPr/>
        </p:nvSpPr>
        <p:spPr>
          <a:xfrm>
            <a:off x="1101213" y="1533832"/>
            <a:ext cx="8642555" cy="155349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5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C90FE-DB2B-4BB3-9F1F-BD15C8DA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3" y="1262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Petrographic evidences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radiolytical</a:t>
            </a:r>
            <a:r>
              <a:rPr lang="cs-CZ" sz="3600" b="1" dirty="0"/>
              <a:t> </a:t>
            </a:r>
            <a:r>
              <a:rPr lang="cs-CZ" sz="3600" b="1" dirty="0" err="1"/>
              <a:t>alteration</a:t>
            </a:r>
            <a:endParaRPr lang="cs-CZ" sz="36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10CEFF-C043-4D85-9A6F-035B8E7E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811"/>
            <a:ext cx="10515600" cy="4725152"/>
          </a:xfrm>
        </p:spPr>
        <p:txBody>
          <a:bodyPr>
            <a:normAutofit/>
          </a:bodyPr>
          <a:lstStyle/>
          <a:p>
            <a:r>
              <a:rPr lang="en-GB" sz="2000" dirty="0"/>
              <a:t>Reflectance values in bitumen or coal increase and fluorescence intensity decreases with increase in </a:t>
            </a:r>
            <a:r>
              <a:rPr lang="en-150" sz="2000" dirty="0"/>
              <a:t>U</a:t>
            </a:r>
            <a:r>
              <a:rPr lang="en-GB" sz="2000" dirty="0"/>
              <a:t> concentration </a:t>
            </a:r>
            <a:r>
              <a:rPr lang="en-GB" sz="2000" i="1" dirty="0"/>
              <a:t>(</a:t>
            </a:r>
            <a:r>
              <a:rPr lang="en-GB" sz="2000" i="1" dirty="0" err="1"/>
              <a:t>Breger</a:t>
            </a:r>
            <a:r>
              <a:rPr lang="en-GB" sz="2000" i="1" dirty="0"/>
              <a:t>, 1974; Parnell, 1993; </a:t>
            </a:r>
            <a:r>
              <a:rPr lang="en-GB" sz="2000" i="1" dirty="0" err="1"/>
              <a:t>Smieja-Król</a:t>
            </a:r>
            <a:r>
              <a:rPr lang="en-GB" sz="2000" i="1" dirty="0"/>
              <a:t> et al., 2009)</a:t>
            </a:r>
            <a:r>
              <a:rPr lang="cs-CZ" sz="2000" i="1" dirty="0"/>
              <a:t>;</a:t>
            </a:r>
            <a:r>
              <a:rPr lang="en-GB" sz="2000" dirty="0"/>
              <a:t> </a:t>
            </a:r>
          </a:p>
          <a:p>
            <a:endParaRPr lang="cs-CZ" sz="2000" dirty="0"/>
          </a:p>
          <a:p>
            <a:r>
              <a:rPr lang="en-GB" sz="2000" dirty="0"/>
              <a:t>Bright aureoles (circles </a:t>
            </a:r>
            <a:r>
              <a:rPr lang="cs-CZ" sz="2000" dirty="0"/>
              <a:t>and </a:t>
            </a:r>
            <a:r>
              <a:rPr lang="en-GB" sz="2000" dirty="0"/>
              <a:t>ellipses under microscope) - halos appearing in macerals around uranium minerals;</a:t>
            </a:r>
          </a:p>
          <a:p>
            <a:endParaRPr lang="cs-CZ" sz="2000" dirty="0"/>
          </a:p>
          <a:p>
            <a:r>
              <a:rPr lang="en-US" sz="2000" dirty="0"/>
              <a:t>B</a:t>
            </a:r>
            <a:r>
              <a:rPr lang="cs-CZ" sz="2000" dirty="0" err="1"/>
              <a:t>right</a:t>
            </a:r>
            <a:r>
              <a:rPr lang="cs-CZ" sz="2000" dirty="0"/>
              <a:t> </a:t>
            </a:r>
            <a:r>
              <a:rPr lang="cs-CZ" sz="2000" dirty="0" err="1"/>
              <a:t>areas</a:t>
            </a:r>
            <a:r>
              <a:rPr lang="cs-CZ" sz="2000" dirty="0"/>
              <a:t>,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en-GB" sz="2000" dirty="0"/>
              <a:t>irregular zones, and zones </a:t>
            </a:r>
            <a:r>
              <a:rPr lang="en-150" sz="2000" dirty="0"/>
              <a:t>form</a:t>
            </a:r>
            <a:r>
              <a:rPr lang="en-GB" sz="2000" dirty="0" err="1"/>
              <a:t>ing</a:t>
            </a:r>
            <a:r>
              <a:rPr lang="en-150" sz="2000" dirty="0"/>
              <a:t> </a:t>
            </a:r>
            <a:r>
              <a:rPr lang="en-GB" sz="2000" dirty="0"/>
              <a:t>around veins </a:t>
            </a:r>
            <a:r>
              <a:rPr lang="cs-CZ" sz="2000" dirty="0"/>
              <a:t>in </a:t>
            </a:r>
            <a:r>
              <a:rPr lang="cs-CZ" sz="2000" dirty="0" err="1"/>
              <a:t>organic</a:t>
            </a:r>
            <a:r>
              <a:rPr lang="cs-CZ" sz="2000" dirty="0"/>
              <a:t> </a:t>
            </a:r>
            <a:r>
              <a:rPr lang="cs-CZ" sz="2000" dirty="0" err="1"/>
              <a:t>matter</a:t>
            </a:r>
            <a:r>
              <a:rPr lang="en-GB" sz="2000" dirty="0"/>
              <a:t> </a:t>
            </a:r>
            <a:r>
              <a:rPr lang="en-GB" sz="2000" i="1" dirty="0"/>
              <a:t>(</a:t>
            </a:r>
            <a:r>
              <a:rPr lang="en-GB" sz="2000" i="1" dirty="0" err="1"/>
              <a:t>Jedwab</a:t>
            </a:r>
            <a:r>
              <a:rPr lang="en-GB" sz="2000" i="1" dirty="0"/>
              <a:t>, 1966; Gentry et al., 1976, Leventhal et al., 1986; Sýkorová et al., 2016; </a:t>
            </a:r>
            <a:r>
              <a:rPr lang="en-GB" sz="2000" i="1" dirty="0" err="1"/>
              <a:t>Machovič</a:t>
            </a:r>
            <a:r>
              <a:rPr lang="en-GB" sz="2000" i="1" dirty="0"/>
              <a:t> et al., 2021; Havelcová et al., 2022).</a:t>
            </a:r>
          </a:p>
          <a:p>
            <a:endParaRPr lang="en-GB" sz="2000" i="1" dirty="0"/>
          </a:p>
          <a:p>
            <a:r>
              <a:rPr lang="en-US" sz="2000" dirty="0"/>
              <a:t>Structural breakdown and chemical alteration of organic matter.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43E1638B-228E-AB8B-20F6-F0A0D31A0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551" y="189279"/>
            <a:ext cx="621212" cy="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8">
            <a:extLst>
              <a:ext uri="{FF2B5EF4-FFF2-40B4-BE49-F238E27FC236}">
                <a16:creationId xmlns:a16="http://schemas.microsoft.com/office/drawing/2014/main" id="{6B91AAB9-3214-2811-8DB3-F13B061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" y="646821"/>
            <a:ext cx="3648807" cy="2353757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EBFE7EC-9FC6-6887-9D42-234F0D317A81}"/>
              </a:ext>
            </a:extLst>
          </p:cNvPr>
          <p:cNvSpPr txBox="1">
            <a:spLocks/>
          </p:cNvSpPr>
          <p:nvPr/>
        </p:nvSpPr>
        <p:spPr>
          <a:xfrm>
            <a:off x="609603" y="79633"/>
            <a:ext cx="3874474" cy="620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/>
              <a:t>Uraniferous</a:t>
            </a:r>
            <a:r>
              <a:rPr lang="cs-CZ" sz="3600" b="1" dirty="0"/>
              <a:t> lignite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962BB-4430-2399-8B5C-D77CCD340350}"/>
              </a:ext>
            </a:extLst>
          </p:cNvPr>
          <p:cNvSpPr txBox="1"/>
          <p:nvPr/>
        </p:nvSpPr>
        <p:spPr>
          <a:xfrm>
            <a:off x="4677508" y="79633"/>
            <a:ext cx="73139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1" dirty="0"/>
              <a:t>Radiolytic alteration of  organic matter was studied on lignite from two Tertiary Czech basins  with uranium contents from </a:t>
            </a:r>
            <a:r>
              <a:rPr lang="en-GB" sz="1300" b="1" i="1" dirty="0"/>
              <a:t>500 ppm up to 28 000 ppm and 61 000 ppm</a:t>
            </a:r>
            <a:r>
              <a:rPr lang="en-GB" sz="1300" i="1" dirty="0"/>
              <a:t>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BBF8B-3F6E-249C-F93B-FEB5ACC59600}"/>
              </a:ext>
            </a:extLst>
          </p:cNvPr>
          <p:cNvSpPr txBox="1"/>
          <p:nvPr/>
        </p:nvSpPr>
        <p:spPr>
          <a:xfrm>
            <a:off x="184638" y="2930855"/>
            <a:ext cx="5984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Band of mixture of huminite, liptinite and inertinite macerals with pyrite in original coal with low U content. Reflectance ranged from </a:t>
            </a:r>
            <a:r>
              <a:rPr lang="en-GB" sz="1400" b="1" dirty="0"/>
              <a:t>0.30% to 0.40%, </a:t>
            </a:r>
            <a:r>
              <a:rPr lang="en-GB" sz="1400" dirty="0"/>
              <a:t>huminite content var</a:t>
            </a:r>
            <a:r>
              <a:rPr lang="cs-CZ" sz="1400" dirty="0"/>
              <a:t>y </a:t>
            </a:r>
            <a:r>
              <a:rPr lang="en-GB" sz="1400" dirty="0"/>
              <a:t>between 70 and 90 vol.%; liptinite and inertinite macerals and minerals did not exceed 20 vol.%.    </a:t>
            </a:r>
          </a:p>
        </p:txBody>
      </p:sp>
      <p:sp>
        <p:nvSpPr>
          <p:cNvPr id="10" name="TextovéPole 3">
            <a:extLst>
              <a:ext uri="{FF2B5EF4-FFF2-40B4-BE49-F238E27FC236}">
                <a16:creationId xmlns:a16="http://schemas.microsoft.com/office/drawing/2014/main" id="{16D15BA3-2055-5EAB-7611-1F38D338F25F}"/>
              </a:ext>
            </a:extLst>
          </p:cNvPr>
          <p:cNvSpPr txBox="1"/>
          <p:nvPr/>
        </p:nvSpPr>
        <p:spPr>
          <a:xfrm flipH="1">
            <a:off x="3740775" y="808782"/>
            <a:ext cx="4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</a:t>
            </a:r>
            <a:endParaRPr lang="cs-C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C2CE4-060E-88FE-EFCE-FDC31BCD516C}"/>
              </a:ext>
            </a:extLst>
          </p:cNvPr>
          <p:cNvSpPr txBox="1"/>
          <p:nvPr/>
        </p:nvSpPr>
        <p:spPr>
          <a:xfrm>
            <a:off x="6096000" y="2936336"/>
            <a:ext cx="58954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B.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/>
              <a:t>Densinite</a:t>
            </a:r>
            <a:r>
              <a:rPr lang="en-GB" sz="1400" dirty="0"/>
              <a:t> with inclusions of liptinite macerals,  </a:t>
            </a:r>
            <a:r>
              <a:rPr lang="en-GB" sz="1400" dirty="0" err="1"/>
              <a:t>funginite</a:t>
            </a:r>
            <a:r>
              <a:rPr lang="en-GB" sz="1400" dirty="0"/>
              <a:t>, </a:t>
            </a:r>
            <a:r>
              <a:rPr lang="en-GB" sz="1400" dirty="0" err="1"/>
              <a:t>inertodetrinite</a:t>
            </a:r>
            <a:r>
              <a:rPr lang="en-GB" sz="1400" dirty="0"/>
              <a:t> and clay minerals in </a:t>
            </a:r>
            <a:r>
              <a:rPr lang="cs-CZ" sz="1400" dirty="0"/>
              <a:t>lignite</a:t>
            </a:r>
            <a:r>
              <a:rPr lang="en-GB" sz="1400" dirty="0"/>
              <a:t> with U content up to 500 ppm. No apparent changes due to </a:t>
            </a:r>
            <a:r>
              <a:rPr lang="en-GB" sz="1400" dirty="0" err="1"/>
              <a:t>radiol</a:t>
            </a:r>
            <a:r>
              <a:rPr lang="en-US" sz="1400" dirty="0"/>
              <a:t>y</a:t>
            </a:r>
            <a:r>
              <a:rPr lang="en-GB" sz="1400" dirty="0"/>
              <a:t>tical alteration were observed  in huminite and liptinite.                                                                                                                                               </a:t>
            </a:r>
          </a:p>
        </p:txBody>
      </p:sp>
      <p:pic>
        <p:nvPicPr>
          <p:cNvPr id="13" name="Obrázek 20">
            <a:extLst>
              <a:ext uri="{FF2B5EF4-FFF2-40B4-BE49-F238E27FC236}">
                <a16:creationId xmlns:a16="http://schemas.microsoft.com/office/drawing/2014/main" id="{E6656000-9409-D33B-035B-163C6186B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68" y="698923"/>
            <a:ext cx="3331751" cy="2225840"/>
          </a:xfrm>
          <a:prstGeom prst="rect">
            <a:avLst/>
          </a:prstGeom>
        </p:spPr>
      </p:pic>
      <p:sp>
        <p:nvSpPr>
          <p:cNvPr id="14" name="TextovéPole 5">
            <a:extLst>
              <a:ext uri="{FF2B5EF4-FFF2-40B4-BE49-F238E27FC236}">
                <a16:creationId xmlns:a16="http://schemas.microsoft.com/office/drawing/2014/main" id="{3470B522-5CF9-ECAD-041A-401352AEF5E8}"/>
              </a:ext>
            </a:extLst>
          </p:cNvPr>
          <p:cNvSpPr txBox="1"/>
          <p:nvPr/>
        </p:nvSpPr>
        <p:spPr>
          <a:xfrm>
            <a:off x="6496497" y="2479917"/>
            <a:ext cx="45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EDCE9-9448-3972-8250-5714F68D094A}"/>
              </a:ext>
            </a:extLst>
          </p:cNvPr>
          <p:cNvSpPr txBox="1"/>
          <p:nvPr/>
        </p:nvSpPr>
        <p:spPr>
          <a:xfrm>
            <a:off x="9801226" y="1415495"/>
            <a:ext cx="19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U up to 500 ppm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Zástupný symbol pro obsah 4">
            <a:extLst>
              <a:ext uri="{FF2B5EF4-FFF2-40B4-BE49-F238E27FC236}">
                <a16:creationId xmlns:a16="http://schemas.microsoft.com/office/drawing/2014/main" id="{AB9CAF97-1737-917B-DC5D-D66F0F8CF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9" y="3905791"/>
            <a:ext cx="2751383" cy="1906444"/>
          </a:xfrm>
        </p:spPr>
      </p:pic>
      <p:pic>
        <p:nvPicPr>
          <p:cNvPr id="18" name="Obrázek 6">
            <a:extLst>
              <a:ext uri="{FF2B5EF4-FFF2-40B4-BE49-F238E27FC236}">
                <a16:creationId xmlns:a16="http://schemas.microsoft.com/office/drawing/2014/main" id="{535F2DBF-A86C-3EFD-56A9-A0B33D74D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72" y="3905791"/>
            <a:ext cx="2853069" cy="1906444"/>
          </a:xfrm>
          <a:prstGeom prst="rect">
            <a:avLst/>
          </a:prstGeom>
        </p:spPr>
      </p:pic>
      <p:pic>
        <p:nvPicPr>
          <p:cNvPr id="19" name="Obrázek 8">
            <a:extLst>
              <a:ext uri="{FF2B5EF4-FFF2-40B4-BE49-F238E27FC236}">
                <a16:creationId xmlns:a16="http://schemas.microsoft.com/office/drawing/2014/main" id="{CCCCE189-69F3-4A96-8D3C-16D2482BB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59" y="3900454"/>
            <a:ext cx="2870259" cy="1932103"/>
          </a:xfrm>
          <a:prstGeom prst="rect">
            <a:avLst/>
          </a:prstGeom>
        </p:spPr>
      </p:pic>
      <p:pic>
        <p:nvPicPr>
          <p:cNvPr id="20" name="Obrázek 27">
            <a:extLst>
              <a:ext uri="{FF2B5EF4-FFF2-40B4-BE49-F238E27FC236}">
                <a16:creationId xmlns:a16="http://schemas.microsoft.com/office/drawing/2014/main" id="{EA8B5E98-56B4-1549-548E-AE40699A7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86" y="3895171"/>
            <a:ext cx="2751383" cy="1950164"/>
          </a:xfrm>
          <a:prstGeom prst="rect">
            <a:avLst/>
          </a:prstGeom>
        </p:spPr>
      </p:pic>
      <p:sp>
        <p:nvSpPr>
          <p:cNvPr id="21" name="TextovéPole 7">
            <a:extLst>
              <a:ext uri="{FF2B5EF4-FFF2-40B4-BE49-F238E27FC236}">
                <a16:creationId xmlns:a16="http://schemas.microsoft.com/office/drawing/2014/main" id="{8A2DC505-F9FD-A90A-942D-990C6DEA6D97}"/>
              </a:ext>
            </a:extLst>
          </p:cNvPr>
          <p:cNvSpPr txBox="1"/>
          <p:nvPr/>
        </p:nvSpPr>
        <p:spPr>
          <a:xfrm>
            <a:off x="159471" y="4006089"/>
            <a:ext cx="68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C.</a:t>
            </a:r>
          </a:p>
        </p:txBody>
      </p:sp>
      <p:sp>
        <p:nvSpPr>
          <p:cNvPr id="22" name="TextovéPole 9">
            <a:extLst>
              <a:ext uri="{FF2B5EF4-FFF2-40B4-BE49-F238E27FC236}">
                <a16:creationId xmlns:a16="http://schemas.microsoft.com/office/drawing/2014/main" id="{42C24B8F-DAF6-A9F3-232A-C16F4941A5D8}"/>
              </a:ext>
            </a:extLst>
          </p:cNvPr>
          <p:cNvSpPr txBox="1"/>
          <p:nvPr/>
        </p:nvSpPr>
        <p:spPr>
          <a:xfrm>
            <a:off x="3395634" y="3930922"/>
            <a:ext cx="57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D.</a:t>
            </a:r>
          </a:p>
        </p:txBody>
      </p:sp>
      <p:sp>
        <p:nvSpPr>
          <p:cNvPr id="23" name="TextovéPole 10">
            <a:extLst>
              <a:ext uri="{FF2B5EF4-FFF2-40B4-BE49-F238E27FC236}">
                <a16:creationId xmlns:a16="http://schemas.microsoft.com/office/drawing/2014/main" id="{E83129B1-83C8-2A85-5E9D-93827C22B3D9}"/>
              </a:ext>
            </a:extLst>
          </p:cNvPr>
          <p:cNvSpPr txBox="1"/>
          <p:nvPr/>
        </p:nvSpPr>
        <p:spPr>
          <a:xfrm>
            <a:off x="6345282" y="3930922"/>
            <a:ext cx="57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F.</a:t>
            </a:r>
          </a:p>
        </p:txBody>
      </p:sp>
      <p:sp>
        <p:nvSpPr>
          <p:cNvPr id="24" name="TextovéPole 11">
            <a:extLst>
              <a:ext uri="{FF2B5EF4-FFF2-40B4-BE49-F238E27FC236}">
                <a16:creationId xmlns:a16="http://schemas.microsoft.com/office/drawing/2014/main" id="{739159A2-5B6F-EFF4-AF2E-BCFBDEC59341}"/>
              </a:ext>
            </a:extLst>
          </p:cNvPr>
          <p:cNvSpPr txBox="1"/>
          <p:nvPr/>
        </p:nvSpPr>
        <p:spPr>
          <a:xfrm>
            <a:off x="9170986" y="3907450"/>
            <a:ext cx="74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F80C21-F9BC-EBF9-5FEB-FFCAF0C09B4B}"/>
              </a:ext>
            </a:extLst>
          </p:cNvPr>
          <p:cNvSpPr txBox="1"/>
          <p:nvPr/>
        </p:nvSpPr>
        <p:spPr>
          <a:xfrm>
            <a:off x="128953" y="5785786"/>
            <a:ext cx="503733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/>
              <a:t>Light zones in </a:t>
            </a:r>
            <a:r>
              <a:rPr lang="en-GB" sz="1300" dirty="0" err="1"/>
              <a:t>ulminite</a:t>
            </a:r>
            <a:r>
              <a:rPr lang="cs-CZ" sz="1300" dirty="0"/>
              <a:t> </a:t>
            </a:r>
            <a:r>
              <a:rPr lang="cs-CZ" sz="1300" b="1" dirty="0">
                <a:solidFill>
                  <a:srgbClr val="FF0000"/>
                </a:solidFill>
              </a:rPr>
              <a:t>(C)</a:t>
            </a:r>
            <a:r>
              <a:rPr lang="en-GB" sz="1300" dirty="0"/>
              <a:t> around cracks, rare halos and semicokes.  Altered huminite was reclassified within the inertinite macerals: </a:t>
            </a:r>
            <a:r>
              <a:rPr lang="en-GB" sz="1300" dirty="0" err="1"/>
              <a:t>semifusinite</a:t>
            </a:r>
            <a:r>
              <a:rPr lang="en-GB" sz="1300" dirty="0"/>
              <a:t>, </a:t>
            </a:r>
            <a:r>
              <a:rPr lang="en-GB" sz="1300" dirty="0" err="1"/>
              <a:t>fusinite</a:t>
            </a:r>
            <a:r>
              <a:rPr lang="en-GB" sz="1300" dirty="0"/>
              <a:t> and macrinite.  Reflectance of altered liptinite increased up to </a:t>
            </a:r>
            <a:r>
              <a:rPr lang="en-GB" sz="1300" b="1" dirty="0"/>
              <a:t>0.30% </a:t>
            </a:r>
            <a:r>
              <a:rPr lang="en-GB" sz="1300" dirty="0"/>
              <a:t>and fluorescence colour changed from yellow to reddish brown.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009BEF-592F-F1B7-FA9A-2DC26AA61E6B}"/>
              </a:ext>
            </a:extLst>
          </p:cNvPr>
          <p:cNvSpPr txBox="1"/>
          <p:nvPr/>
        </p:nvSpPr>
        <p:spPr>
          <a:xfrm>
            <a:off x="5249009" y="5885814"/>
            <a:ext cx="681403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/>
              <a:t>Porous semicoke formed by partial degassing of huminite and liptinite macerals and clay minerals</a:t>
            </a:r>
            <a:r>
              <a:rPr lang="cs-CZ" sz="1300" dirty="0"/>
              <a:t>, and </a:t>
            </a:r>
            <a:r>
              <a:rPr lang="en-US" sz="1300" dirty="0"/>
              <a:t>decomposition</a:t>
            </a:r>
            <a:r>
              <a:rPr lang="cs-CZ" sz="1300" dirty="0"/>
              <a:t> </a:t>
            </a:r>
            <a:r>
              <a:rPr lang="cs-CZ" sz="1300" dirty="0" err="1"/>
              <a:t>of</a:t>
            </a:r>
            <a:r>
              <a:rPr lang="cs-CZ" sz="1300" dirty="0"/>
              <a:t> pyrite and </a:t>
            </a:r>
            <a:r>
              <a:rPr lang="cs-CZ" sz="1300" dirty="0" err="1"/>
              <a:t>other</a:t>
            </a:r>
            <a:r>
              <a:rPr lang="cs-CZ" sz="1300" dirty="0"/>
              <a:t> </a:t>
            </a:r>
            <a:r>
              <a:rPr lang="en-US" sz="1300" dirty="0"/>
              <a:t>ore </a:t>
            </a:r>
            <a:r>
              <a:rPr lang="cs-CZ" sz="1300" dirty="0" err="1"/>
              <a:t>minerals</a:t>
            </a:r>
            <a:r>
              <a:rPr lang="en-US" sz="1300" dirty="0"/>
              <a:t>,</a:t>
            </a:r>
            <a:r>
              <a:rPr lang="cs-CZ" sz="1300" dirty="0"/>
              <a:t> </a:t>
            </a:r>
            <a:r>
              <a:rPr lang="cs-CZ" sz="1300" dirty="0" err="1"/>
              <a:t>including</a:t>
            </a:r>
            <a:r>
              <a:rPr lang="cs-CZ" sz="1300" dirty="0"/>
              <a:t> </a:t>
            </a:r>
            <a:r>
              <a:rPr lang="cs-CZ" sz="1300" dirty="0" err="1"/>
              <a:t>uraniferous</a:t>
            </a:r>
            <a:r>
              <a:rPr lang="cs-CZ" sz="1300" dirty="0"/>
              <a:t> </a:t>
            </a:r>
            <a:r>
              <a:rPr lang="cs-CZ" sz="1300" dirty="0" err="1"/>
              <a:t>minerals</a:t>
            </a:r>
            <a:r>
              <a:rPr lang="cs-CZ" sz="1300" dirty="0"/>
              <a:t> </a:t>
            </a:r>
            <a:r>
              <a:rPr lang="cs-CZ" sz="1300" b="1" dirty="0">
                <a:solidFill>
                  <a:srgbClr val="FF0000"/>
                </a:solidFill>
              </a:rPr>
              <a:t>(D – G)</a:t>
            </a:r>
            <a:r>
              <a:rPr lang="en-GB" sz="1300" dirty="0"/>
              <a:t>.  Average reflectance of altered </a:t>
            </a:r>
            <a:r>
              <a:rPr lang="en-GB" sz="1300" dirty="0" err="1"/>
              <a:t>ulminite</a:t>
            </a:r>
            <a:r>
              <a:rPr lang="en-GB" sz="1300" dirty="0"/>
              <a:t> increases up to </a:t>
            </a:r>
            <a:r>
              <a:rPr lang="en-GB" sz="1300" b="1" dirty="0"/>
              <a:t>0.50%</a:t>
            </a:r>
            <a:r>
              <a:rPr lang="en-GB" sz="1300" dirty="0"/>
              <a:t>, and actual reflectance of altered huminite exceeding </a:t>
            </a:r>
            <a:r>
              <a:rPr lang="en-GB" sz="1300" b="1" dirty="0"/>
              <a:t>0.60% - 0.85% </a:t>
            </a:r>
            <a:r>
              <a:rPr lang="en-GB" sz="1300" dirty="0"/>
              <a:t>measured in semicoke </a:t>
            </a:r>
            <a:r>
              <a:rPr lang="en-GB" sz="1300" i="1" dirty="0"/>
              <a:t>(</a:t>
            </a:r>
            <a:r>
              <a:rPr lang="en-GB" sz="1300" i="1" dirty="0" err="1"/>
              <a:t>Havelcová</a:t>
            </a:r>
            <a:r>
              <a:rPr lang="en-GB" sz="1300" i="1" dirty="0"/>
              <a:t> et al. 2014).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E73C7C-5896-4DE4-CE85-D9E3D3182DD5}"/>
              </a:ext>
            </a:extLst>
          </p:cNvPr>
          <p:cNvSpPr txBox="1"/>
          <p:nvPr/>
        </p:nvSpPr>
        <p:spPr>
          <a:xfrm>
            <a:off x="1057791" y="3910369"/>
            <a:ext cx="19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U &lt; 28000 ppm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5BBD59-4B55-3BC5-58A6-CC81DB9A03A7}"/>
              </a:ext>
            </a:extLst>
          </p:cNvPr>
          <p:cNvSpPr txBox="1"/>
          <p:nvPr/>
        </p:nvSpPr>
        <p:spPr>
          <a:xfrm>
            <a:off x="6542711" y="3595315"/>
            <a:ext cx="19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U &lt; 61000 ppm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8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61845-517C-5627-F300-A1711A1B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01"/>
            <a:ext cx="10642600" cy="838199"/>
          </a:xfrm>
        </p:spPr>
        <p:txBody>
          <a:bodyPr>
            <a:normAutofit/>
          </a:bodyPr>
          <a:lstStyle/>
          <a:p>
            <a:r>
              <a:rPr lang="cs-CZ" sz="3600" b="1" dirty="0" err="1"/>
              <a:t>Uraniferous</a:t>
            </a:r>
            <a:r>
              <a:rPr lang="cs-CZ" sz="3600" b="1" dirty="0"/>
              <a:t> </a:t>
            </a:r>
            <a:r>
              <a:rPr lang="cs-CZ" sz="3600" b="1" dirty="0" err="1"/>
              <a:t>fossil</a:t>
            </a:r>
            <a:r>
              <a:rPr lang="cs-CZ" sz="3600" b="1" dirty="0"/>
              <a:t> </a:t>
            </a:r>
            <a:r>
              <a:rPr lang="cs-CZ" sz="3600" b="1" dirty="0" err="1"/>
              <a:t>resin</a:t>
            </a:r>
            <a:r>
              <a:rPr lang="cs-CZ" sz="3600" b="1" dirty="0"/>
              <a:t> (</a:t>
            </a:r>
            <a:r>
              <a:rPr lang="cs-CZ" sz="3600" b="1" dirty="0" err="1"/>
              <a:t>duxite</a:t>
            </a:r>
            <a:r>
              <a:rPr lang="cs-CZ" sz="3600" b="1" dirty="0"/>
              <a:t>)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28CF39C-1646-DE0E-856A-D20A81D3A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70" y="977900"/>
            <a:ext cx="2713280" cy="23783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3117F2-4593-9EFE-090A-F157D6C5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98" y="954089"/>
            <a:ext cx="2713281" cy="2403718"/>
          </a:xfrm>
          <a:prstGeom prst="rect">
            <a:avLst/>
          </a:prstGeom>
        </p:spPr>
      </p:pic>
      <p:pic>
        <p:nvPicPr>
          <p:cNvPr id="6" name="Obrázek 5" descr="13072_Resinit_Cenoman_15_15">
            <a:extLst>
              <a:ext uri="{FF2B5EF4-FFF2-40B4-BE49-F238E27FC236}">
                <a16:creationId xmlns:a16="http://schemas.microsoft.com/office/drawing/2014/main" id="{C313875C-1899-977C-DE35-A747FB2D1B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84" y="963697"/>
            <a:ext cx="2414324" cy="240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6466B1-2492-109A-C68C-EB4473E22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8" y="4186696"/>
            <a:ext cx="2642352" cy="2330320"/>
          </a:xfrm>
          <a:prstGeom prst="rect">
            <a:avLst/>
          </a:prstGeom>
        </p:spPr>
      </p:pic>
      <p:pic>
        <p:nvPicPr>
          <p:cNvPr id="8" name="Obrázek 7" descr="13072_Resinit_Cenoman_15_FL14">
            <a:extLst>
              <a:ext uri="{FF2B5EF4-FFF2-40B4-BE49-F238E27FC236}">
                <a16:creationId xmlns:a16="http://schemas.microsoft.com/office/drawing/2014/main" id="{1B083011-9C51-D2D4-9535-817BAB71F65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4" y="4186697"/>
            <a:ext cx="2755340" cy="2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13072_Resinit_Cenoman_15_4">
            <a:extLst>
              <a:ext uri="{FF2B5EF4-FFF2-40B4-BE49-F238E27FC236}">
                <a16:creationId xmlns:a16="http://schemas.microsoft.com/office/drawing/2014/main" id="{BCE5FD9F-20FD-8742-39AC-D8159EFAE80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88" y="4181873"/>
            <a:ext cx="2722060" cy="233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13072_Resinit_Cenoman_15_FL4">
            <a:extLst>
              <a:ext uri="{FF2B5EF4-FFF2-40B4-BE49-F238E27FC236}">
                <a16:creationId xmlns:a16="http://schemas.microsoft.com/office/drawing/2014/main" id="{6D496BB4-7655-39DB-67A1-A7BFA48BF4D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491" y="4181873"/>
            <a:ext cx="2755339" cy="23398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145E382-3710-09B2-6329-54EA629AE98F}"/>
              </a:ext>
            </a:extLst>
          </p:cNvPr>
          <p:cNvSpPr txBox="1"/>
          <p:nvPr/>
        </p:nvSpPr>
        <p:spPr>
          <a:xfrm>
            <a:off x="142650" y="1065820"/>
            <a:ext cx="37236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 </a:t>
            </a:r>
            <a:r>
              <a:rPr lang="en-GB" sz="1400" b="1" dirty="0"/>
              <a:t>U content up to 1.5wt%.</a:t>
            </a:r>
          </a:p>
          <a:p>
            <a:r>
              <a:rPr lang="en-GB" sz="1400" b="1" dirty="0"/>
              <a:t> </a:t>
            </a:r>
            <a:r>
              <a:rPr lang="en-GB" sz="1400" dirty="0"/>
              <a:t>There are light altered zones around radioactive minerals in </a:t>
            </a:r>
            <a:r>
              <a:rPr lang="en-GB" sz="1400" dirty="0" err="1"/>
              <a:t>resinite</a:t>
            </a:r>
            <a:r>
              <a:rPr lang="en-GB" sz="1400" dirty="0"/>
              <a:t> (</a:t>
            </a:r>
            <a:r>
              <a:rPr lang="en-GB" sz="1400" b="1" dirty="0"/>
              <a:t>R = 0.10</a:t>
            </a:r>
            <a:r>
              <a:rPr lang="en-GB" sz="1400" dirty="0"/>
              <a:t>%) with small fragments of </a:t>
            </a:r>
            <a:r>
              <a:rPr lang="en-GB" sz="1400" dirty="0" err="1"/>
              <a:t>textinite</a:t>
            </a:r>
            <a:r>
              <a:rPr lang="en-GB" sz="1400" dirty="0"/>
              <a:t> and </a:t>
            </a:r>
            <a:r>
              <a:rPr lang="en-GB" sz="1400" dirty="0" err="1"/>
              <a:t>ulminite</a:t>
            </a:r>
            <a:r>
              <a:rPr lang="en-GB" sz="1400" dirty="0"/>
              <a:t> (</a:t>
            </a:r>
            <a:r>
              <a:rPr lang="en-GB" sz="1400" b="1" dirty="0"/>
              <a:t>Rr = 0.24</a:t>
            </a:r>
            <a:r>
              <a:rPr lang="en-GB" sz="1400" dirty="0"/>
              <a:t>%).</a:t>
            </a:r>
            <a:endParaRPr lang="cs-CZ" sz="1400" dirty="0"/>
          </a:p>
          <a:p>
            <a:endParaRPr lang="en-GB" sz="1400" dirty="0"/>
          </a:p>
          <a:p>
            <a:r>
              <a:rPr lang="en-GB" sz="1400" b="1" dirty="0">
                <a:solidFill>
                  <a:srgbClr val="FF0000"/>
                </a:solidFill>
              </a:rPr>
              <a:t>A, B, C  </a:t>
            </a:r>
            <a:r>
              <a:rPr lang="en-GB" sz="1400" dirty="0"/>
              <a:t>Around cracks filled with sub-microscopic uranium minerals, and also around dispersed U minerals, </a:t>
            </a:r>
            <a:r>
              <a:rPr lang="en-GB" sz="1400" dirty="0" err="1"/>
              <a:t>resinite</a:t>
            </a:r>
            <a:r>
              <a:rPr lang="en-GB" sz="1400" dirty="0"/>
              <a:t> in light zones and halos has reflectance </a:t>
            </a:r>
            <a:r>
              <a:rPr lang="en-GB" sz="1400" b="1" dirty="0"/>
              <a:t>0.17-37%</a:t>
            </a:r>
            <a:r>
              <a:rPr lang="en-GB" sz="1400" dirty="0"/>
              <a:t>.</a:t>
            </a:r>
            <a:endParaRPr lang="cs-CZ" sz="1400" dirty="0"/>
          </a:p>
          <a:p>
            <a:endParaRPr lang="en-GB" sz="1400" dirty="0"/>
          </a:p>
          <a:p>
            <a:endParaRPr lang="cs-CZ" sz="1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0A26B6E-F44E-9733-E9CD-EB2F57CC9D96}"/>
              </a:ext>
            </a:extLst>
          </p:cNvPr>
          <p:cNvSpPr txBox="1"/>
          <p:nvPr/>
        </p:nvSpPr>
        <p:spPr>
          <a:xfrm>
            <a:off x="4228080" y="1030303"/>
            <a:ext cx="57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A.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1D5FCF-EEB0-07A9-B146-6712B90008E5}"/>
              </a:ext>
            </a:extLst>
          </p:cNvPr>
          <p:cNvSpPr txBox="1"/>
          <p:nvPr/>
        </p:nvSpPr>
        <p:spPr>
          <a:xfrm>
            <a:off x="6844720" y="1020747"/>
            <a:ext cx="83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B06396-5F63-07E9-91E2-C051991CB9E5}"/>
              </a:ext>
            </a:extLst>
          </p:cNvPr>
          <p:cNvSpPr txBox="1"/>
          <p:nvPr/>
        </p:nvSpPr>
        <p:spPr>
          <a:xfrm>
            <a:off x="9487250" y="1016632"/>
            <a:ext cx="85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C.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28158D-9241-4EE7-8702-7630859C5D3D}"/>
              </a:ext>
            </a:extLst>
          </p:cNvPr>
          <p:cNvSpPr txBox="1"/>
          <p:nvPr/>
        </p:nvSpPr>
        <p:spPr>
          <a:xfrm>
            <a:off x="461424" y="4315642"/>
            <a:ext cx="73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B590536-1A23-61F8-DEBB-A78671BE03F1}"/>
              </a:ext>
            </a:extLst>
          </p:cNvPr>
          <p:cNvSpPr txBox="1"/>
          <p:nvPr/>
        </p:nvSpPr>
        <p:spPr>
          <a:xfrm>
            <a:off x="3180965" y="4244892"/>
            <a:ext cx="68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</a:t>
            </a:r>
            <a:r>
              <a:rPr lang="cs-CZ" dirty="0">
                <a:solidFill>
                  <a:schemeClr val="bg1"/>
                </a:solidFill>
              </a:rPr>
              <a:t>.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FEA6EFB-06DD-651D-FE58-837FC7E8FAD9}"/>
              </a:ext>
            </a:extLst>
          </p:cNvPr>
          <p:cNvSpPr txBox="1"/>
          <p:nvPr/>
        </p:nvSpPr>
        <p:spPr>
          <a:xfrm>
            <a:off x="6417344" y="4244892"/>
            <a:ext cx="67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9215F65-3A3C-B6CE-5252-7F6A4C0FEFAD}"/>
              </a:ext>
            </a:extLst>
          </p:cNvPr>
          <p:cNvSpPr txBox="1"/>
          <p:nvPr/>
        </p:nvSpPr>
        <p:spPr>
          <a:xfrm>
            <a:off x="9035589" y="4244892"/>
            <a:ext cx="81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G.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7559E7B-76D0-2689-D664-7062C98B2610}"/>
              </a:ext>
            </a:extLst>
          </p:cNvPr>
          <p:cNvSpPr txBox="1"/>
          <p:nvPr/>
        </p:nvSpPr>
        <p:spPr>
          <a:xfrm>
            <a:off x="355562" y="3379642"/>
            <a:ext cx="11480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b="1" dirty="0">
              <a:solidFill>
                <a:srgbClr val="FF0000"/>
              </a:solidFill>
            </a:endParaRPr>
          </a:p>
          <a:p>
            <a:r>
              <a:rPr lang="en-GB" sz="1400" b="1" dirty="0">
                <a:solidFill>
                  <a:srgbClr val="FF0000"/>
                </a:solidFill>
              </a:rPr>
              <a:t>D, E, F, E   </a:t>
            </a:r>
            <a:r>
              <a:rPr lang="en-GB" sz="1400" dirty="0"/>
              <a:t>In the fluorescence mode, </a:t>
            </a:r>
            <a:r>
              <a:rPr lang="en-GB" sz="1400" dirty="0" err="1"/>
              <a:t>resinite</a:t>
            </a:r>
            <a:r>
              <a:rPr lang="en-GB" sz="1400" dirty="0"/>
              <a:t> had a bright yellow colour that with increasing of radiolytic alteration,</a:t>
            </a:r>
            <a:r>
              <a:rPr lang="en-US" sz="1400" dirty="0"/>
              <a:t> </a:t>
            </a:r>
            <a:r>
              <a:rPr lang="en-GB" sz="1400" dirty="0"/>
              <a:t>changed to dull brown or black in halos </a:t>
            </a:r>
            <a:r>
              <a:rPr lang="cs-CZ" sz="1400" i="1" dirty="0"/>
              <a:t>(Havelcová et al., 2016)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69173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1F25F-8738-49DB-9E62-84069B71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89"/>
            <a:ext cx="10515600" cy="753979"/>
          </a:xfrm>
        </p:spPr>
        <p:txBody>
          <a:bodyPr>
            <a:normAutofit/>
          </a:bodyPr>
          <a:lstStyle/>
          <a:p>
            <a:r>
              <a:rPr lang="cs-CZ" sz="4000" dirty="0" err="1"/>
              <a:t>Uraniferous</a:t>
            </a:r>
            <a:r>
              <a:rPr lang="cs-CZ" dirty="0"/>
              <a:t> </a:t>
            </a:r>
            <a:r>
              <a:rPr lang="cs-CZ" dirty="0" err="1"/>
              <a:t>bituminous</a:t>
            </a:r>
            <a:r>
              <a:rPr lang="cs-CZ" dirty="0"/>
              <a:t> </a:t>
            </a:r>
            <a:r>
              <a:rPr lang="cs-CZ" dirty="0" err="1"/>
              <a:t>coal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AB1506B-57E8-4884-BE3B-6F38FDC9D2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" y="1540217"/>
            <a:ext cx="2949635" cy="19256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757174-FED9-479F-A25A-EDC2276F24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58" y="1532880"/>
            <a:ext cx="2928758" cy="19329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7A4C1C7-8313-439F-B7F1-CADE7BE8417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48" y="4365667"/>
            <a:ext cx="3100182" cy="21670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3E364F3-CA32-4962-A5F3-5BD0087C94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98" y="4367411"/>
            <a:ext cx="2968746" cy="216701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92862B2-7F53-5445-1848-CBEC0D577BC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8" y="1526912"/>
            <a:ext cx="2928758" cy="19329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234EB3-7569-38B5-9237-096FDFC54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80" y="4365667"/>
            <a:ext cx="2899166" cy="216701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EA69DBF-A157-49A3-8B4E-3E0F98813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" y="4367411"/>
            <a:ext cx="2849182" cy="216701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B098CF1-0AE0-46F6-AF3E-BBACD323B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97" y="1543750"/>
            <a:ext cx="2892369" cy="192110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5211185F-83EB-42B2-9CCA-65E0C9D6CB50}"/>
              </a:ext>
            </a:extLst>
          </p:cNvPr>
          <p:cNvSpPr txBox="1"/>
          <p:nvPr/>
        </p:nvSpPr>
        <p:spPr>
          <a:xfrm>
            <a:off x="154057" y="730377"/>
            <a:ext cx="1184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Bituminous coal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FF0000"/>
                </a:solidFill>
              </a:rPr>
              <a:t>(A – H</a:t>
            </a:r>
            <a:r>
              <a:rPr lang="cs-CZ" sz="1400" dirty="0"/>
              <a:t>, </a:t>
            </a:r>
            <a:r>
              <a:rPr lang="cs-CZ" sz="1400" dirty="0" err="1"/>
              <a:t>reflectance</a:t>
            </a:r>
            <a:r>
              <a:rPr lang="cs-CZ" sz="1400" dirty="0"/>
              <a:t> of </a:t>
            </a:r>
            <a:r>
              <a:rPr lang="cs-CZ" sz="1400" dirty="0" err="1"/>
              <a:t>vitrinite</a:t>
            </a:r>
            <a:r>
              <a:rPr lang="cs-CZ" sz="1400" dirty="0"/>
              <a:t> </a:t>
            </a:r>
            <a:r>
              <a:rPr lang="cs-CZ" sz="1400" b="1" dirty="0" err="1"/>
              <a:t>Rr</a:t>
            </a:r>
            <a:r>
              <a:rPr lang="cs-CZ" sz="1400" b="1" dirty="0"/>
              <a:t> = 0.72 – 0.86</a:t>
            </a:r>
            <a:r>
              <a:rPr lang="cs-CZ" sz="1400" dirty="0"/>
              <a:t>%)</a:t>
            </a:r>
            <a:r>
              <a:rPr lang="en-GB" sz="1400" dirty="0"/>
              <a:t> </a:t>
            </a:r>
            <a:r>
              <a:rPr lang="cs-CZ" sz="1400" dirty="0"/>
              <a:t>and </a:t>
            </a:r>
            <a:r>
              <a:rPr lang="cs-CZ" sz="1400" dirty="0" err="1"/>
              <a:t>sapropel</a:t>
            </a:r>
            <a:r>
              <a:rPr lang="cs-CZ" sz="1400" dirty="0"/>
              <a:t> (</a:t>
            </a:r>
            <a:r>
              <a:rPr lang="cs-CZ" sz="1400" dirty="0">
                <a:solidFill>
                  <a:srgbClr val="FF0000"/>
                </a:solidFill>
              </a:rPr>
              <a:t>I</a:t>
            </a:r>
            <a:r>
              <a:rPr lang="cs-CZ" sz="1400" dirty="0"/>
              <a:t>)</a:t>
            </a:r>
            <a:r>
              <a:rPr lang="en-US" sz="1400" dirty="0"/>
              <a:t> </a:t>
            </a:r>
            <a:r>
              <a:rPr lang="en-GB" sz="1400" dirty="0"/>
              <a:t>from the coal waste dump at </a:t>
            </a:r>
            <a:r>
              <a:rPr lang="en-GB" sz="1400" dirty="0" err="1"/>
              <a:t>Rybníček</a:t>
            </a:r>
            <a:r>
              <a:rPr lang="en-GB" sz="1400" dirty="0"/>
              <a:t> coal and U deposit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en-GB" sz="1400" dirty="0" err="1"/>
              <a:t>Intrasudetic</a:t>
            </a:r>
            <a:r>
              <a:rPr lang="en-GB" sz="1400" dirty="0"/>
              <a:t> Basin with </a:t>
            </a:r>
            <a:r>
              <a:rPr lang="en-150" sz="1400" dirty="0"/>
              <a:t>U</a:t>
            </a:r>
            <a:r>
              <a:rPr lang="en-GB" sz="1400" dirty="0"/>
              <a:t> </a:t>
            </a:r>
            <a:r>
              <a:rPr lang="en-GB" sz="1400" b="1" dirty="0"/>
              <a:t>content between 42 ppm and 1287 ppm</a:t>
            </a:r>
            <a:r>
              <a:rPr lang="en-GB" sz="1400" dirty="0"/>
              <a:t>.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31B376-32D3-411E-A12C-8D3EEC7AF0DE}"/>
              </a:ext>
            </a:extLst>
          </p:cNvPr>
          <p:cNvSpPr txBox="1"/>
          <p:nvPr/>
        </p:nvSpPr>
        <p:spPr>
          <a:xfrm>
            <a:off x="196050" y="1585009"/>
            <a:ext cx="5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FC9EB17-209B-45EF-8A3D-515EC6CEF7AC}"/>
              </a:ext>
            </a:extLst>
          </p:cNvPr>
          <p:cNvSpPr txBox="1"/>
          <p:nvPr/>
        </p:nvSpPr>
        <p:spPr>
          <a:xfrm>
            <a:off x="3209224" y="1535387"/>
            <a:ext cx="5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4989E2F-FB1E-4BF2-913E-C33F19FC2735}"/>
              </a:ext>
            </a:extLst>
          </p:cNvPr>
          <p:cNvSpPr txBox="1"/>
          <p:nvPr/>
        </p:nvSpPr>
        <p:spPr>
          <a:xfrm>
            <a:off x="6073595" y="1603483"/>
            <a:ext cx="50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C.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0B3450B-FECC-46CE-BC5D-F66C503FEB5B}"/>
              </a:ext>
            </a:extLst>
          </p:cNvPr>
          <p:cNvSpPr txBox="1"/>
          <p:nvPr/>
        </p:nvSpPr>
        <p:spPr>
          <a:xfrm>
            <a:off x="9155418" y="1551847"/>
            <a:ext cx="56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CBFBE61-5948-45C4-A3B4-D66C917C1294}"/>
              </a:ext>
            </a:extLst>
          </p:cNvPr>
          <p:cNvSpPr txBox="1"/>
          <p:nvPr/>
        </p:nvSpPr>
        <p:spPr>
          <a:xfrm>
            <a:off x="146228" y="4405876"/>
            <a:ext cx="53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F313FE0-1D39-4F2B-939D-65C7815D782E}"/>
              </a:ext>
            </a:extLst>
          </p:cNvPr>
          <p:cNvSpPr txBox="1"/>
          <p:nvPr/>
        </p:nvSpPr>
        <p:spPr>
          <a:xfrm>
            <a:off x="3070474" y="4392195"/>
            <a:ext cx="67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70FFCDB-E10F-4501-A8EB-A71FDBAC6788}"/>
              </a:ext>
            </a:extLst>
          </p:cNvPr>
          <p:cNvSpPr txBox="1"/>
          <p:nvPr/>
        </p:nvSpPr>
        <p:spPr>
          <a:xfrm>
            <a:off x="6184562" y="4392195"/>
            <a:ext cx="54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G.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7525DCE-2B37-4368-8F33-2B323E835B26}"/>
              </a:ext>
            </a:extLst>
          </p:cNvPr>
          <p:cNvSpPr txBox="1"/>
          <p:nvPr/>
        </p:nvSpPr>
        <p:spPr>
          <a:xfrm>
            <a:off x="9279489" y="4332613"/>
            <a:ext cx="74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97288-209C-A448-1817-EEDEE21EA1C8}"/>
              </a:ext>
            </a:extLst>
          </p:cNvPr>
          <p:cNvSpPr txBox="1"/>
          <p:nvPr/>
        </p:nvSpPr>
        <p:spPr>
          <a:xfrm>
            <a:off x="146228" y="3568906"/>
            <a:ext cx="117244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Two basic forms of </a:t>
            </a:r>
            <a:r>
              <a:rPr lang="en-GB" sz="1400" dirty="0" err="1"/>
              <a:t>radiolytical</a:t>
            </a:r>
            <a:r>
              <a:rPr lang="en-GB" sz="1400" dirty="0"/>
              <a:t> alteration have been observed in coal with </a:t>
            </a:r>
            <a:r>
              <a:rPr lang="en-150" sz="1400" b="1" dirty="0"/>
              <a:t>U</a:t>
            </a:r>
            <a:r>
              <a:rPr lang="en-GB" sz="1400" b="1" dirty="0"/>
              <a:t> contents above 551 ppm</a:t>
            </a:r>
            <a:r>
              <a:rPr lang="en-GB" sz="1400" dirty="0"/>
              <a:t>:</a:t>
            </a:r>
          </a:p>
          <a:p>
            <a:r>
              <a:rPr lang="en-GB" sz="1400" dirty="0"/>
              <a:t>Various bright zones</a:t>
            </a:r>
            <a:r>
              <a:rPr lang="cs-CZ" sz="1400" dirty="0"/>
              <a:t> </a:t>
            </a:r>
            <a:r>
              <a:rPr lang="en-GB" sz="1400" dirty="0"/>
              <a:t>around cracks and veins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FF0000"/>
                </a:solidFill>
              </a:rPr>
              <a:t>(C., D., E</a:t>
            </a:r>
            <a:r>
              <a:rPr lang="cs-CZ" sz="1400" dirty="0"/>
              <a:t>.</a:t>
            </a:r>
            <a:r>
              <a:rPr lang="cs-CZ" sz="1400" dirty="0">
                <a:solidFill>
                  <a:srgbClr val="FF0000"/>
                </a:solidFill>
              </a:rPr>
              <a:t>)</a:t>
            </a:r>
            <a:r>
              <a:rPr lang="en-GB" sz="1400" dirty="0"/>
              <a:t> and halos occur around dispersed grains of uraninite and coffinite. </a:t>
            </a:r>
          </a:p>
          <a:p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mean</a:t>
            </a:r>
            <a:r>
              <a:rPr lang="cs-CZ" sz="1400" dirty="0"/>
              <a:t> </a:t>
            </a:r>
            <a:r>
              <a:rPr lang="cs-CZ" sz="1400" dirty="0" err="1"/>
              <a:t>reflectance</a:t>
            </a:r>
            <a:r>
              <a:rPr lang="cs-CZ" sz="1400" dirty="0"/>
              <a:t> </a:t>
            </a:r>
            <a:r>
              <a:rPr lang="en-US" sz="1400" dirty="0"/>
              <a:t>values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zones</a:t>
            </a:r>
            <a:r>
              <a:rPr lang="cs-CZ" sz="1400" dirty="0"/>
              <a:t> in </a:t>
            </a:r>
            <a:r>
              <a:rPr lang="cs-CZ" sz="1400" dirty="0" err="1"/>
              <a:t>vitrinite</a:t>
            </a:r>
            <a:r>
              <a:rPr lang="cs-CZ" sz="1400" dirty="0"/>
              <a:t> </a:t>
            </a:r>
            <a:r>
              <a:rPr lang="cs-CZ" sz="1400" dirty="0" err="1"/>
              <a:t>around</a:t>
            </a:r>
            <a:r>
              <a:rPr lang="cs-CZ" sz="1400" dirty="0"/>
              <a:t> </a:t>
            </a:r>
            <a:r>
              <a:rPr lang="cs-CZ" sz="1400" dirty="0" err="1"/>
              <a:t>cracks</a:t>
            </a:r>
            <a:r>
              <a:rPr lang="cs-CZ" sz="1400" dirty="0"/>
              <a:t> and </a:t>
            </a:r>
            <a:r>
              <a:rPr lang="cs-CZ" sz="1400" dirty="0" err="1"/>
              <a:t>veins</a:t>
            </a:r>
            <a:r>
              <a:rPr lang="en-US" sz="1400" dirty="0"/>
              <a:t>,</a:t>
            </a:r>
            <a:r>
              <a:rPr lang="cs-CZ" sz="1400" dirty="0"/>
              <a:t> and in </a:t>
            </a:r>
            <a:r>
              <a:rPr lang="cs-CZ" sz="1400" dirty="0" err="1"/>
              <a:t>halos</a:t>
            </a:r>
            <a:r>
              <a:rPr lang="en-US" sz="1400" dirty="0"/>
              <a:t>,</a:t>
            </a:r>
            <a:r>
              <a:rPr lang="cs-CZ" sz="1400" dirty="0"/>
              <a:t> </a:t>
            </a:r>
            <a:r>
              <a:rPr lang="cs-CZ" sz="1400" dirty="0" err="1"/>
              <a:t>increase</a:t>
            </a:r>
            <a:r>
              <a:rPr lang="cs-CZ" sz="1400" dirty="0"/>
              <a:t> </a:t>
            </a:r>
            <a:r>
              <a:rPr lang="en-US" sz="1400" dirty="0"/>
              <a:t>up to</a:t>
            </a:r>
            <a:r>
              <a:rPr lang="cs-CZ" sz="1400" dirty="0"/>
              <a:t> </a:t>
            </a:r>
            <a:r>
              <a:rPr lang="cs-CZ" sz="1400" b="1" dirty="0"/>
              <a:t>0.94% and 1.75%. 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103EF-200A-5F2E-C529-12BB85476E6C}"/>
              </a:ext>
            </a:extLst>
          </p:cNvPr>
          <p:cNvSpPr txBox="1"/>
          <p:nvPr/>
        </p:nvSpPr>
        <p:spPr>
          <a:xfrm>
            <a:off x="7887216" y="1258719"/>
            <a:ext cx="2332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>
                <a:solidFill>
                  <a:srgbClr val="FF0000"/>
                </a:solidFill>
                <a:highlight>
                  <a:srgbClr val="C0C0C0"/>
                </a:highlight>
              </a:rPr>
              <a:t>(D., F., G., H. </a:t>
            </a:r>
            <a:r>
              <a:rPr lang="cs-CZ" sz="1400" i="1" dirty="0">
                <a:highlight>
                  <a:srgbClr val="C0C0C0"/>
                </a:highlight>
              </a:rPr>
              <a:t>– </a:t>
            </a:r>
            <a:r>
              <a:rPr lang="cs-CZ" sz="1400" i="1" dirty="0" err="1">
                <a:highlight>
                  <a:srgbClr val="C0C0C0"/>
                </a:highlight>
              </a:rPr>
              <a:t>imersion</a:t>
            </a:r>
            <a:r>
              <a:rPr lang="cs-CZ" sz="1400" i="1" dirty="0">
                <a:highlight>
                  <a:srgbClr val="C0C0C0"/>
                </a:highlight>
              </a:rPr>
              <a:t> </a:t>
            </a:r>
            <a:r>
              <a:rPr lang="cs-CZ" sz="1400" i="1" dirty="0" err="1">
                <a:highlight>
                  <a:srgbClr val="C0C0C0"/>
                </a:highlight>
              </a:rPr>
              <a:t>lens</a:t>
            </a:r>
            <a:r>
              <a:rPr lang="cs-CZ" sz="1400" i="1" dirty="0">
                <a:highlight>
                  <a:srgbClr val="C0C0C0"/>
                </a:highlight>
              </a:rPr>
              <a:t> </a:t>
            </a:r>
            <a:r>
              <a:rPr lang="cs-CZ" sz="1400" i="1" dirty="0">
                <a:solidFill>
                  <a:srgbClr val="FF0000"/>
                </a:solidFill>
                <a:highlight>
                  <a:srgbClr val="C0C0C0"/>
                </a:highlight>
              </a:rPr>
              <a:t>)</a:t>
            </a:r>
            <a:endParaRPr lang="en-US" sz="1400" i="1" dirty="0">
              <a:highlight>
                <a:srgbClr val="C0C0C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A83AE-1D6F-6E3F-5EC1-EE9BACAD96AF}"/>
              </a:ext>
            </a:extLst>
          </p:cNvPr>
          <p:cNvSpPr txBox="1"/>
          <p:nvPr/>
        </p:nvSpPr>
        <p:spPr>
          <a:xfrm>
            <a:off x="2410053" y="1277232"/>
            <a:ext cx="1444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highlight>
                  <a:srgbClr val="C0C0C0"/>
                </a:highlight>
              </a:rPr>
              <a:t>(</a:t>
            </a:r>
            <a:r>
              <a:rPr lang="en-GB" sz="1400" i="1" dirty="0">
                <a:solidFill>
                  <a:srgbClr val="FF0000"/>
                </a:solidFill>
                <a:highlight>
                  <a:srgbClr val="C0C0C0"/>
                </a:highlight>
              </a:rPr>
              <a:t>A., B. </a:t>
            </a:r>
            <a:r>
              <a:rPr lang="en-GB" sz="1400" i="1" dirty="0">
                <a:highlight>
                  <a:srgbClr val="C0C0C0"/>
                </a:highlight>
              </a:rPr>
              <a:t>– dry lens):</a:t>
            </a:r>
            <a:endParaRPr lang="en-US" sz="1400" i="1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032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1452A-374D-4DDB-AEFA-FBC5CBD6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66" y="1"/>
            <a:ext cx="9982450" cy="689810"/>
          </a:xfrm>
        </p:spPr>
        <p:txBody>
          <a:bodyPr>
            <a:normAutofit/>
          </a:bodyPr>
          <a:lstStyle/>
          <a:p>
            <a:r>
              <a:rPr lang="cs-CZ" sz="4000" dirty="0" err="1"/>
              <a:t>Uraniferous</a:t>
            </a:r>
            <a:r>
              <a:rPr lang="cs-CZ" sz="4000" dirty="0"/>
              <a:t> </a:t>
            </a:r>
            <a:r>
              <a:rPr lang="cs-CZ" sz="4000" dirty="0" err="1"/>
              <a:t>coal</a:t>
            </a:r>
            <a:r>
              <a:rPr lang="cs-CZ" sz="4000" dirty="0"/>
              <a:t>: halo variability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3A5073A-A4B8-4E3A-8302-D92E1F412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11" y="4486028"/>
            <a:ext cx="1830890" cy="17345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520902-91B6-429F-89B1-C5A9867D4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05" y="1336154"/>
            <a:ext cx="2070243" cy="1697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E3A929-84D4-4193-909B-FDDA669F8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43" y="1336155"/>
            <a:ext cx="1839478" cy="16971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A786E44-89DE-45AF-A316-161CEF8A959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6" y="4480921"/>
            <a:ext cx="1847680" cy="174580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69D5D32-59D3-4A62-AEA6-2BCA55F42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33" y="2685848"/>
            <a:ext cx="1804135" cy="173457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408614-2954-4FB8-8000-FBF0F0F7D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28" y="1336155"/>
            <a:ext cx="1963418" cy="16972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81E53C7-8304-4F05-B411-CE4FFA168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" y="1325158"/>
            <a:ext cx="1999600" cy="16972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399715D-B788-468C-A0C3-A871C4B66C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04" y="4484435"/>
            <a:ext cx="2117871" cy="173757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15D74C7-231C-4E18-8E3E-051CE63937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845" y="4476892"/>
            <a:ext cx="2094573" cy="174371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78C3A0F-D54F-4BE1-9863-95B1ACFA7E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36" y="1336155"/>
            <a:ext cx="2070244" cy="169720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0B9BE8FC-7FBD-4EBF-B201-D0018CCEC4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" y="4480921"/>
            <a:ext cx="1962658" cy="174830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27D213A-23A9-43E3-BC93-570E7E71C8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55" y="4480920"/>
            <a:ext cx="2014439" cy="1745807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C899B63A-9D3C-4B55-AC23-6C8D8A30C128}"/>
              </a:ext>
            </a:extLst>
          </p:cNvPr>
          <p:cNvSpPr txBox="1"/>
          <p:nvPr/>
        </p:nvSpPr>
        <p:spPr>
          <a:xfrm>
            <a:off x="37127" y="528017"/>
            <a:ext cx="12080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 studied coals, the halo volume did not reach 15 vol.%. </a:t>
            </a:r>
            <a:r>
              <a:rPr lang="en-US" sz="1400" dirty="0"/>
              <a:t>T</a:t>
            </a:r>
            <a:r>
              <a:rPr lang="cs-CZ" sz="1400" dirty="0"/>
              <a:t>he </a:t>
            </a:r>
            <a:r>
              <a:rPr lang="cs-CZ" sz="1400" dirty="0" err="1"/>
              <a:t>structure</a:t>
            </a:r>
            <a:r>
              <a:rPr lang="cs-CZ" sz="1400" dirty="0"/>
              <a:t> of </a:t>
            </a:r>
            <a:r>
              <a:rPr lang="cs-CZ" sz="1400" dirty="0" err="1"/>
              <a:t>the</a:t>
            </a:r>
            <a:r>
              <a:rPr lang="cs-CZ" sz="1400" dirty="0"/>
              <a:t> halo</a:t>
            </a:r>
            <a:r>
              <a:rPr lang="en-US" sz="1400" dirty="0"/>
              <a:t>s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compl</a:t>
            </a:r>
            <a:r>
              <a:rPr lang="en-US" sz="1400" dirty="0"/>
              <a:t>ex</a:t>
            </a:r>
            <a:r>
              <a:rPr lang="cs-CZ" sz="1400" dirty="0"/>
              <a:t> </a:t>
            </a:r>
            <a:r>
              <a:rPr lang="cs-CZ" sz="1400" dirty="0" err="1"/>
              <a:t>both</a:t>
            </a:r>
            <a:r>
              <a:rPr lang="cs-CZ" sz="1400" dirty="0"/>
              <a:t> </a:t>
            </a:r>
            <a:r>
              <a:rPr lang="cs-CZ" sz="1400" dirty="0" err="1"/>
              <a:t>optically</a:t>
            </a:r>
            <a:r>
              <a:rPr lang="cs-CZ" sz="1400" dirty="0"/>
              <a:t> and </a:t>
            </a:r>
            <a:r>
              <a:rPr lang="cs-CZ" sz="1400" dirty="0" err="1"/>
              <a:t>chemically</a:t>
            </a:r>
            <a:r>
              <a:rPr lang="cs-CZ" sz="1400" dirty="0"/>
              <a:t> </a:t>
            </a:r>
            <a:r>
              <a:rPr lang="cs-CZ" sz="1400" i="1" dirty="0"/>
              <a:t>(Sýkorová et al., 2016; </a:t>
            </a:r>
            <a:r>
              <a:rPr lang="cs-CZ" sz="1400" i="1" dirty="0" err="1"/>
              <a:t>Machovič</a:t>
            </a:r>
            <a:r>
              <a:rPr lang="cs-CZ" sz="1400" i="1" dirty="0"/>
              <a:t> et al., 2021).</a:t>
            </a:r>
            <a:r>
              <a:rPr lang="en-GB" sz="1400" dirty="0"/>
              <a:t> Two types of halos were distinguished by reflectance and morphology:</a:t>
            </a:r>
            <a:r>
              <a:rPr lang="cs-CZ" sz="1400" dirty="0"/>
              <a:t>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1.</a:t>
            </a:r>
            <a:r>
              <a:rPr lang="en-GB" sz="1400" dirty="0"/>
              <a:t> halos with minimal relief and reflectance values increasing from </a:t>
            </a:r>
            <a:r>
              <a:rPr lang="en-GB" sz="1400" b="1" dirty="0"/>
              <a:t>0.70%</a:t>
            </a:r>
            <a:r>
              <a:rPr lang="en-GB" sz="1400" dirty="0"/>
              <a:t> on the edge of the halo to </a:t>
            </a:r>
            <a:r>
              <a:rPr lang="en-GB" sz="1400" b="1" dirty="0"/>
              <a:t>1.62%</a:t>
            </a:r>
            <a:r>
              <a:rPr lang="en-GB" sz="1400" dirty="0"/>
              <a:t> at the contact with </a:t>
            </a:r>
            <a:r>
              <a:rPr lang="en-150" sz="1400" dirty="0"/>
              <a:t>U</a:t>
            </a:r>
            <a:r>
              <a:rPr lang="en-GB" sz="1400" dirty="0"/>
              <a:t> minerals. This type is dominant.</a:t>
            </a:r>
            <a:endParaRPr lang="cs-CZ" sz="14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2B95D63-EE5F-4562-A843-14882B8FCA00}"/>
              </a:ext>
            </a:extLst>
          </p:cNvPr>
          <p:cNvSpPr txBox="1"/>
          <p:nvPr/>
        </p:nvSpPr>
        <p:spPr>
          <a:xfrm>
            <a:off x="392626" y="1309671"/>
            <a:ext cx="48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J.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2E1137E-7DFF-4594-A3A3-62FA2DDDFD5B}"/>
              </a:ext>
            </a:extLst>
          </p:cNvPr>
          <p:cNvSpPr txBox="1"/>
          <p:nvPr/>
        </p:nvSpPr>
        <p:spPr>
          <a:xfrm>
            <a:off x="2417682" y="1309671"/>
            <a:ext cx="53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7D2F8D2-C290-446A-ACDD-0BB3E8542505}"/>
              </a:ext>
            </a:extLst>
          </p:cNvPr>
          <p:cNvSpPr txBox="1"/>
          <p:nvPr/>
        </p:nvSpPr>
        <p:spPr>
          <a:xfrm>
            <a:off x="4283601" y="1361812"/>
            <a:ext cx="39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10E3916-2656-48F1-BBAC-7B1368359261}"/>
              </a:ext>
            </a:extLst>
          </p:cNvPr>
          <p:cNvSpPr txBox="1"/>
          <p:nvPr/>
        </p:nvSpPr>
        <p:spPr>
          <a:xfrm>
            <a:off x="6581315" y="1309670"/>
            <a:ext cx="6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M.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32CB52C-29CB-4C14-BC32-B1F1E4991209}"/>
              </a:ext>
            </a:extLst>
          </p:cNvPr>
          <p:cNvSpPr txBox="1"/>
          <p:nvPr/>
        </p:nvSpPr>
        <p:spPr>
          <a:xfrm>
            <a:off x="8720743" y="1301927"/>
            <a:ext cx="6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689672B-9E6E-4F2E-A992-DC43877022CE}"/>
              </a:ext>
            </a:extLst>
          </p:cNvPr>
          <p:cNvSpPr txBox="1"/>
          <p:nvPr/>
        </p:nvSpPr>
        <p:spPr>
          <a:xfrm>
            <a:off x="107854" y="4495769"/>
            <a:ext cx="63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O.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825315E-D867-47DA-94F8-024774440F43}"/>
              </a:ext>
            </a:extLst>
          </p:cNvPr>
          <p:cNvSpPr txBox="1"/>
          <p:nvPr/>
        </p:nvSpPr>
        <p:spPr>
          <a:xfrm>
            <a:off x="2126031" y="4487513"/>
            <a:ext cx="37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P.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E20ADEF-02C8-4FD1-A1B5-CC431C614A4B}"/>
              </a:ext>
            </a:extLst>
          </p:cNvPr>
          <p:cNvSpPr txBox="1"/>
          <p:nvPr/>
        </p:nvSpPr>
        <p:spPr>
          <a:xfrm>
            <a:off x="4140030" y="4465901"/>
            <a:ext cx="86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Q.</a:t>
            </a:r>
            <a:r>
              <a:rPr lang="cs-CZ" dirty="0"/>
              <a:t> 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D417B68-08C2-4755-BD1D-AD0E6F3387FD}"/>
              </a:ext>
            </a:extLst>
          </p:cNvPr>
          <p:cNvSpPr txBox="1"/>
          <p:nvPr/>
        </p:nvSpPr>
        <p:spPr>
          <a:xfrm>
            <a:off x="6061579" y="4465901"/>
            <a:ext cx="80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R. 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B737E37-DAE9-474F-976A-53A1059E4966}"/>
              </a:ext>
            </a:extLst>
          </p:cNvPr>
          <p:cNvSpPr txBox="1"/>
          <p:nvPr/>
        </p:nvSpPr>
        <p:spPr>
          <a:xfrm>
            <a:off x="8093006" y="4465901"/>
            <a:ext cx="46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S. 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0E4142FA-D5FD-4B25-BA10-D28096666800}"/>
              </a:ext>
            </a:extLst>
          </p:cNvPr>
          <p:cNvSpPr txBox="1"/>
          <p:nvPr/>
        </p:nvSpPr>
        <p:spPr>
          <a:xfrm>
            <a:off x="10349290" y="4518749"/>
            <a:ext cx="638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T.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61F42220-DFB9-4A10-961F-D4BB4E564DCB}"/>
              </a:ext>
            </a:extLst>
          </p:cNvPr>
          <p:cNvSpPr txBox="1"/>
          <p:nvPr/>
        </p:nvSpPr>
        <p:spPr>
          <a:xfrm>
            <a:off x="11718427" y="2682048"/>
            <a:ext cx="51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U.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9E02E4D-5020-4C41-8FF1-AA5983BFD36F}"/>
              </a:ext>
            </a:extLst>
          </p:cNvPr>
          <p:cNvSpPr txBox="1"/>
          <p:nvPr/>
        </p:nvSpPr>
        <p:spPr>
          <a:xfrm>
            <a:off x="11332699" y="3786243"/>
            <a:ext cx="556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halo</a:t>
            </a:r>
          </a:p>
        </p:txBody>
      </p:sp>
      <p:sp>
        <p:nvSpPr>
          <p:cNvPr id="3" name="TextovéPole 25">
            <a:extLst>
              <a:ext uri="{FF2B5EF4-FFF2-40B4-BE49-F238E27FC236}">
                <a16:creationId xmlns:a16="http://schemas.microsoft.com/office/drawing/2014/main" id="{5E9A2727-B938-EE93-4212-CB7CCE2DF8BC}"/>
              </a:ext>
            </a:extLst>
          </p:cNvPr>
          <p:cNvSpPr txBox="1"/>
          <p:nvPr/>
        </p:nvSpPr>
        <p:spPr>
          <a:xfrm>
            <a:off x="131951" y="3337776"/>
            <a:ext cx="10040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2.</a:t>
            </a:r>
            <a:r>
              <a:rPr lang="en-GB" sz="1400" dirty="0"/>
              <a:t> halos characterized by strong relief and a strong increase in reflectance value from </a:t>
            </a:r>
            <a:r>
              <a:rPr lang="en-GB" sz="1400" b="1" dirty="0"/>
              <a:t>0.70% </a:t>
            </a:r>
            <a:r>
              <a:rPr lang="en-GB" sz="1400" dirty="0"/>
              <a:t>in a dark rim around U mineral, to R more than </a:t>
            </a:r>
            <a:r>
              <a:rPr lang="en-GB" sz="1400" b="1" dirty="0"/>
              <a:t>3%</a:t>
            </a:r>
            <a:r>
              <a:rPr lang="en-GB" sz="1400" dirty="0"/>
              <a:t> in the </a:t>
            </a:r>
            <a:r>
              <a:rPr lang="en-GB" sz="1400" dirty="0" err="1"/>
              <a:t>lightes</a:t>
            </a:r>
            <a:r>
              <a:rPr lang="cs-CZ" sz="1400" dirty="0"/>
              <a:t>t</a:t>
            </a:r>
            <a:r>
              <a:rPr lang="en-GB" sz="1400" dirty="0"/>
              <a:t> parts of halo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FF0000"/>
                </a:solidFill>
              </a:rPr>
              <a:t>(O – T)</a:t>
            </a:r>
            <a:r>
              <a:rPr lang="en-GB" sz="1400" dirty="0"/>
              <a:t>. </a:t>
            </a:r>
          </a:p>
          <a:p>
            <a:pPr algn="r"/>
            <a:r>
              <a:rPr lang="en-GB" sz="1400" dirty="0"/>
              <a:t>The residues of these halo</a:t>
            </a:r>
            <a:r>
              <a:rPr lang="cs-CZ" sz="1400" dirty="0"/>
              <a:t>s </a:t>
            </a:r>
            <a:r>
              <a:rPr lang="en-GB" sz="1400" dirty="0"/>
              <a:t>can be observed in sample heated </a:t>
            </a:r>
            <a:r>
              <a:rPr lang="en-150" sz="1400" dirty="0"/>
              <a:t>only up</a:t>
            </a:r>
            <a:r>
              <a:rPr lang="en-GB" sz="1400" dirty="0"/>
              <a:t> </a:t>
            </a:r>
            <a:r>
              <a:rPr lang="en-GB" sz="1400" b="1" dirty="0"/>
              <a:t>to 500</a:t>
            </a:r>
            <a:r>
              <a:rPr lang="en-GB" sz="1400" b="1" baseline="30000" dirty="0"/>
              <a:t>o</a:t>
            </a:r>
            <a:r>
              <a:rPr lang="en-GB" sz="1400" b="1" dirty="0"/>
              <a:t>C</a:t>
            </a:r>
            <a:r>
              <a:rPr lang="en-150" sz="1400" b="1" dirty="0"/>
              <a:t> </a:t>
            </a:r>
            <a:r>
              <a:rPr lang="cs-CZ" sz="1400" dirty="0">
                <a:solidFill>
                  <a:srgbClr val="FF0000"/>
                </a:solidFill>
              </a:rPr>
              <a:t>U</a:t>
            </a:r>
            <a:r>
              <a:rPr lang="en-GB" sz="1400" dirty="0"/>
              <a:t> </a:t>
            </a:r>
          </a:p>
          <a:p>
            <a:r>
              <a:rPr lang="en-GB" sz="1400" dirty="0"/>
              <a:t>Reflectance of liptinite macerals</a:t>
            </a:r>
            <a:r>
              <a:rPr lang="en-150" sz="1400" dirty="0"/>
              <a:t> </a:t>
            </a:r>
            <a:r>
              <a:rPr lang="en-GB" sz="1400" dirty="0"/>
              <a:t>increased from</a:t>
            </a:r>
            <a:r>
              <a:rPr lang="cs-CZ" sz="1400" dirty="0"/>
              <a:t> </a:t>
            </a:r>
            <a:r>
              <a:rPr lang="en-GB" sz="1400" b="1" dirty="0"/>
              <a:t>0.30% to 0.90%,</a:t>
            </a:r>
            <a:r>
              <a:rPr lang="cs-CZ" sz="1400" b="1" dirty="0"/>
              <a:t> </a:t>
            </a:r>
            <a:r>
              <a:rPr lang="cs-CZ" sz="1400" dirty="0"/>
              <a:t>and fluorescence colo</a:t>
            </a:r>
            <a:r>
              <a:rPr lang="en-150" sz="1400" dirty="0"/>
              <a:t>u</a:t>
            </a:r>
            <a:r>
              <a:rPr lang="cs-CZ" sz="1400" dirty="0"/>
              <a:t>r </a:t>
            </a:r>
            <a:r>
              <a:rPr lang="en-US" sz="1400" dirty="0"/>
              <a:t>has </a:t>
            </a:r>
            <a:r>
              <a:rPr lang="cs-CZ" sz="1400" dirty="0" err="1"/>
              <a:t>changed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yellow</a:t>
            </a:r>
            <a:r>
              <a:rPr lang="cs-CZ" sz="1400" dirty="0"/>
              <a:t> to </a:t>
            </a:r>
            <a:r>
              <a:rPr lang="cs-CZ" sz="1400" dirty="0" err="1"/>
              <a:t>orange</a:t>
            </a:r>
            <a:r>
              <a:rPr lang="cs-CZ" sz="1400" dirty="0"/>
              <a:t> </a:t>
            </a:r>
            <a:r>
              <a:rPr lang="en-US" sz="1400" dirty="0"/>
              <a:t>and</a:t>
            </a:r>
            <a:r>
              <a:rPr lang="cs-CZ" sz="1400" dirty="0"/>
              <a:t> </a:t>
            </a:r>
            <a:r>
              <a:rPr lang="cs-CZ" sz="1400" dirty="0" err="1"/>
              <a:t>black</a:t>
            </a:r>
            <a:r>
              <a:rPr lang="cs-CZ" sz="1400" dirty="0"/>
              <a:t> </a:t>
            </a:r>
            <a:r>
              <a:rPr lang="cs-CZ" sz="1400" i="1" dirty="0"/>
              <a:t>(Sýkorová et al., 2016).</a:t>
            </a:r>
            <a:r>
              <a:rPr lang="en-GB" sz="1400" i="1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3183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9C4C3-D7CF-49C7-8788-E501F4D7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0" y="4551"/>
            <a:ext cx="11383345" cy="675116"/>
          </a:xfrm>
        </p:spPr>
        <p:txBody>
          <a:bodyPr>
            <a:noAutofit/>
          </a:bodyPr>
          <a:lstStyle/>
          <a:p>
            <a:br>
              <a:rPr lang="cs-CZ" sz="2800" dirty="0"/>
            </a:br>
            <a:r>
              <a:rPr lang="cs-CZ" sz="2800" b="1" dirty="0" err="1"/>
              <a:t>Uraniferous</a:t>
            </a:r>
            <a:r>
              <a:rPr lang="cs-CZ" sz="2800" b="1" dirty="0"/>
              <a:t> bitumen:</a:t>
            </a:r>
            <a:r>
              <a:rPr lang="en-US" sz="2800" b="1" dirty="0"/>
              <a:t> </a:t>
            </a:r>
            <a:r>
              <a:rPr lang="cs-CZ" sz="2800" b="1" dirty="0" err="1"/>
              <a:t>variable</a:t>
            </a:r>
            <a:r>
              <a:rPr lang="cs-CZ" sz="2800" b="1" dirty="0"/>
              <a:t> </a:t>
            </a:r>
            <a:r>
              <a:rPr lang="cs-CZ" sz="2800" b="1" dirty="0" err="1"/>
              <a:t>alteration</a:t>
            </a:r>
            <a:r>
              <a:rPr lang="cs-CZ" sz="2800" b="1" dirty="0"/>
              <a:t> in </a:t>
            </a:r>
            <a:r>
              <a:rPr lang="cs-CZ" sz="2800" b="1" dirty="0" err="1"/>
              <a:t>reflected</a:t>
            </a:r>
            <a:r>
              <a:rPr lang="cs-CZ" sz="2800" b="1" dirty="0"/>
              <a:t> and blue </a:t>
            </a:r>
            <a:r>
              <a:rPr lang="cs-CZ" sz="2800" b="1" dirty="0" err="1"/>
              <a:t>light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036E240-013E-4376-905F-A548840C82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5" y="2127173"/>
            <a:ext cx="2283571" cy="19431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5B0E20-8018-4A8A-85DD-DED11D7DFE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20" y="2127173"/>
            <a:ext cx="2323815" cy="1943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1B08F9-4CEB-43F5-94D7-9EF1A9E222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76" y="2182109"/>
            <a:ext cx="2323814" cy="18332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CB3EC2-03A6-4233-BE4B-3F5642A30ED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96" y="2152141"/>
            <a:ext cx="2323814" cy="18701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E47740-0EC1-45FC-A4A4-03B5B96414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1" y="4601323"/>
            <a:ext cx="2236743" cy="18181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E61A49F-33D8-422A-BAC7-A12B02BC75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85" y="4601323"/>
            <a:ext cx="2437174" cy="18181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177627B-4141-40A3-BACC-A389BE17711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83" y="4601323"/>
            <a:ext cx="2437174" cy="17818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E5E901-AB1F-446F-8995-2950698FA08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56" y="4589839"/>
            <a:ext cx="2354265" cy="18295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8DEAE6-1F4E-31AA-C797-70D61B18C193}"/>
              </a:ext>
            </a:extLst>
          </p:cNvPr>
          <p:cNvSpPr txBox="1"/>
          <p:nvPr/>
        </p:nvSpPr>
        <p:spPr>
          <a:xfrm>
            <a:off x="201335" y="4062604"/>
            <a:ext cx="56877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Unaltered amorphous bitumen and weakly to strongly altered and </a:t>
            </a:r>
            <a:r>
              <a:rPr lang="cs-CZ" sz="1300" dirty="0" err="1"/>
              <a:t>scarce</a:t>
            </a:r>
            <a:r>
              <a:rPr lang="en-150" sz="1300" dirty="0" err="1"/>
              <a:t>ly</a:t>
            </a:r>
            <a:r>
              <a:rPr lang="en-GB" sz="1300" dirty="0"/>
              <a:t> mineralized bitumen including halo in quartz vein.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3AD8DA2-4D87-80BD-0138-F886855F3F69}"/>
              </a:ext>
            </a:extLst>
          </p:cNvPr>
          <p:cNvSpPr txBox="1"/>
          <p:nvPr/>
        </p:nvSpPr>
        <p:spPr>
          <a:xfrm>
            <a:off x="6271834" y="4032798"/>
            <a:ext cx="5718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Transformation of amorphous weakly altered bitumen to strongly radiolytically altered bitumen</a:t>
            </a:r>
            <a:r>
              <a:rPr lang="cs-CZ" sz="1300" dirty="0"/>
              <a:t> </a:t>
            </a:r>
            <a:r>
              <a:rPr lang="en-GB" sz="1300" dirty="0"/>
              <a:t>with dispersed grains of uranium minerals, and quartz.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A8D7090-A267-A3F7-6BB9-8B1A8A342A12}"/>
              </a:ext>
            </a:extLst>
          </p:cNvPr>
          <p:cNvSpPr txBox="1"/>
          <p:nvPr/>
        </p:nvSpPr>
        <p:spPr>
          <a:xfrm>
            <a:off x="379688" y="6465706"/>
            <a:ext cx="53310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Unaltered/weakly altered bitumen with a group of halos</a:t>
            </a:r>
            <a:r>
              <a:rPr lang="cs-CZ" sz="1300" dirty="0"/>
              <a:t>.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42E5C4F-F2F5-9A73-8907-6C9AC4BBA917}"/>
              </a:ext>
            </a:extLst>
          </p:cNvPr>
          <p:cNvSpPr txBox="1"/>
          <p:nvPr/>
        </p:nvSpPr>
        <p:spPr>
          <a:xfrm>
            <a:off x="5710716" y="6434551"/>
            <a:ext cx="64812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Amorphous and detrital weakly/strongly altered bitumen with residues of unaltered bitumen.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E48487-CAF9-1FCD-85C6-AF23628E4B46}"/>
              </a:ext>
            </a:extLst>
          </p:cNvPr>
          <p:cNvSpPr txBox="1"/>
          <p:nvPr/>
        </p:nvSpPr>
        <p:spPr>
          <a:xfrm>
            <a:off x="175397" y="496115"/>
            <a:ext cx="1201660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concentrations in the </a:t>
            </a:r>
            <a:r>
              <a:rPr lang="en-GB" sz="1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uraniferous</a:t>
            </a:r>
            <a:r>
              <a:rPr lang="en-GB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Permo</a:t>
            </a:r>
            <a:r>
              <a:rPr lang="en-GB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-Carboniferous sediments (</a:t>
            </a:r>
            <a:r>
              <a:rPr lang="en-GB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Vrchlabí</a:t>
            </a:r>
            <a:r>
              <a:rPr lang="en-GB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Czech </a:t>
            </a:r>
            <a:r>
              <a:rPr lang="cs-CZ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ep.) </a:t>
            </a:r>
            <a:r>
              <a:rPr lang="en-GB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ranged from </a:t>
            </a:r>
            <a:r>
              <a:rPr lang="en-GB" sz="1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25,455 to 47,965 ppm</a:t>
            </a:r>
            <a:r>
              <a:rPr lang="cs-CZ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70 vol.% of the bitumen were radiolytically altered.</a:t>
            </a:r>
            <a:endParaRPr lang="en-150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Petrographical</a:t>
            </a: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components of  UB were distinguished according</a:t>
            </a:r>
            <a:r>
              <a:rPr lang="cs-CZ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Reflectance values</a:t>
            </a:r>
            <a:r>
              <a:rPr lang="cs-CZ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ity</a:t>
            </a:r>
            <a:r>
              <a:rPr lang="cs-CZ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radioactive</a:t>
            </a:r>
            <a:r>
              <a:rPr lang="cs-CZ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alteration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150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a) Unaltered bitumen (B):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dark mineral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 solid amorphous bitumen with a yellow to orange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fluorescence colour, mean reflectance </a:t>
            </a: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0.54% to 0.69% RB;</a:t>
            </a:r>
            <a:endParaRPr lang="cs-CZ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b) Altered bitumen</a:t>
            </a:r>
            <a:r>
              <a:rPr lang="cs-C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(AB)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mineral free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weakly mineralised AB</a:t>
            </a:r>
          </a:p>
          <a:p>
            <a:pPr marL="0" indent="0"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* 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weakly altered bitumen (WAB)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darker to grey shades,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with mean maximum reflectance </a:t>
            </a:r>
            <a:r>
              <a:rPr lang="en-GB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Rmax</a:t>
            </a: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= 1.05 – 1.49%;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* </a:t>
            </a:r>
            <a:r>
              <a:rPr lang="en-GB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strongly altered bitumen (SAB) </a:t>
            </a:r>
            <a:r>
              <a:rPr lang="en-GB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lighter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with shades of grey to white </a:t>
            </a:r>
            <a:r>
              <a:rPr lang="en-GB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color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without fluorescence </a:t>
            </a:r>
            <a:r>
              <a:rPr lang="en-GB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color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with </a:t>
            </a:r>
            <a:r>
              <a:rPr lang="en-GB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Rmax</a:t>
            </a:r>
            <a:r>
              <a:rPr lang="en-GB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= 2.97 – 3.31%;</a:t>
            </a:r>
            <a:endParaRPr lang="en-GB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1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9EFB9-4D9C-EB3F-71A8-4229C78A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80"/>
            <a:ext cx="5131778" cy="584728"/>
          </a:xfrm>
        </p:spPr>
        <p:txBody>
          <a:bodyPr>
            <a:normAutofit/>
          </a:bodyPr>
          <a:lstStyle/>
          <a:p>
            <a:r>
              <a:rPr lang="cs-CZ" sz="3200" b="1" dirty="0" err="1"/>
              <a:t>Uraniferous</a:t>
            </a:r>
            <a:r>
              <a:rPr lang="cs-CZ" sz="3200" b="1" dirty="0"/>
              <a:t> bitumen (UB)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9DE16E-9BD0-82A6-9F26-AC6B6724D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93" y="1448933"/>
            <a:ext cx="4466492" cy="4651132"/>
          </a:xfrm>
          <a:ln w="28575"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en-GB" sz="1600" b="1" dirty="0"/>
              <a:t>Amorphous bitumen (AB</a:t>
            </a:r>
            <a:r>
              <a:rPr lang="cs-CZ" sz="1600" b="1" dirty="0"/>
              <a:t>A</a:t>
            </a:r>
            <a:r>
              <a:rPr lang="en-GB" sz="1600" b="1" dirty="0"/>
              <a:t>m) </a:t>
            </a:r>
            <a:r>
              <a:rPr lang="en-GB" sz="1600" dirty="0"/>
              <a:t>– structureless matter, weakly to strongly altered, rarely mineralized; </a:t>
            </a:r>
          </a:p>
          <a:p>
            <a:r>
              <a:rPr lang="en-GB" sz="1600" b="1" dirty="0"/>
              <a:t>Halo zones (</a:t>
            </a:r>
            <a:r>
              <a:rPr lang="en-GB" sz="1600" b="1" dirty="0" err="1"/>
              <a:t>ABHalo</a:t>
            </a:r>
            <a:r>
              <a:rPr lang="en-GB" sz="1600" b="1" dirty="0"/>
              <a:t>)</a:t>
            </a:r>
            <a:r>
              <a:rPr lang="en-GB" sz="1600" dirty="0"/>
              <a:t> – circular, oval or irregular light and dark zones around uraninite grains. The halo zones differ in size (mostly over 30 µm) and brightness. </a:t>
            </a:r>
            <a:r>
              <a:rPr lang="en-GB" sz="1600" u="sng" dirty="0"/>
              <a:t>Reflectance values vary within a halo</a:t>
            </a:r>
            <a:r>
              <a:rPr lang="en-GB" sz="1600" dirty="0"/>
              <a:t>, which may be related to the character of the radiation energy transfer, size and shape of inclusions, and density of the organic matter</a:t>
            </a:r>
            <a:r>
              <a:rPr lang="cs-CZ" sz="1600" dirty="0"/>
              <a:t> </a:t>
            </a:r>
            <a:r>
              <a:rPr lang="en-GB" sz="1600" dirty="0"/>
              <a:t>changing with the degree of structural reorganisation by the radiolytic alterations </a:t>
            </a:r>
            <a:r>
              <a:rPr lang="en-GB" sz="1600" i="1" dirty="0"/>
              <a:t>(</a:t>
            </a:r>
            <a:r>
              <a:rPr lang="en-GB" sz="1600" i="1" dirty="0" err="1"/>
              <a:t>Machovič</a:t>
            </a:r>
            <a:r>
              <a:rPr lang="en-GB" sz="1600" i="1" dirty="0"/>
              <a:t> et al., 2021</a:t>
            </a:r>
            <a:r>
              <a:rPr lang="cs-CZ" sz="1600" i="1" dirty="0"/>
              <a:t>).</a:t>
            </a:r>
            <a:endParaRPr lang="en-US" sz="1600" i="1" dirty="0"/>
          </a:p>
          <a:p>
            <a:r>
              <a:rPr lang="en-GB" sz="1600" b="1" dirty="0"/>
              <a:t>Irregular light zones (</a:t>
            </a:r>
            <a:r>
              <a:rPr lang="cs-CZ" sz="1600" b="1" dirty="0"/>
              <a:t>AB</a:t>
            </a:r>
            <a:r>
              <a:rPr lang="en-GB" sz="1600" b="1" dirty="0"/>
              <a:t>IZ)  </a:t>
            </a:r>
            <a:r>
              <a:rPr lang="en-GB" sz="1600" dirty="0"/>
              <a:t>- Aggregates of irregular and asymmetrically embossed and highly reflective structures around uraninite grains (often decayed), prevailed in </a:t>
            </a:r>
            <a:r>
              <a:rPr lang="en-GB" sz="1600" dirty="0" err="1"/>
              <a:t>bitumens</a:t>
            </a:r>
            <a:r>
              <a:rPr lang="en-GB" sz="1600" dirty="0"/>
              <a:t> with high U concentrations and with denser U mass</a:t>
            </a:r>
            <a:r>
              <a:rPr lang="cs-CZ" sz="1600" dirty="0"/>
              <a:t> </a:t>
            </a:r>
            <a:r>
              <a:rPr lang="cs-CZ" sz="1600" i="1" dirty="0"/>
              <a:t>(</a:t>
            </a:r>
            <a:r>
              <a:rPr lang="en-GB" sz="1600" i="1" dirty="0"/>
              <a:t>Havelcová et al., 2022).</a:t>
            </a:r>
            <a:r>
              <a:rPr lang="cs-CZ" sz="1600" i="1" dirty="0"/>
              <a:t>   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4E395BC-5927-62CB-403E-8EEF5110A93F}"/>
              </a:ext>
            </a:extLst>
          </p:cNvPr>
          <p:cNvSpPr txBox="1">
            <a:spLocks/>
          </p:cNvSpPr>
          <p:nvPr/>
        </p:nvSpPr>
        <p:spPr>
          <a:xfrm>
            <a:off x="8273561" y="1448932"/>
            <a:ext cx="3534507" cy="390378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150" sz="1600" b="1" dirty="0"/>
              <a:t>Rarely</a:t>
            </a:r>
            <a:r>
              <a:rPr lang="en-GB" sz="1600" b="1" dirty="0"/>
              <a:t> mineralized altered bitumen (AB&gt;Min) </a:t>
            </a:r>
            <a:r>
              <a:rPr lang="en-GB" sz="1600" dirty="0"/>
              <a:t>– altered bitumen with dispersed</a:t>
            </a:r>
            <a:r>
              <a:rPr lang="en-150" sz="1600" dirty="0"/>
              <a:t> </a:t>
            </a:r>
            <a:r>
              <a:rPr lang="en-GB" sz="1600" dirty="0"/>
              <a:t>mineral inclusions.</a:t>
            </a:r>
          </a:p>
          <a:p>
            <a:r>
              <a:rPr lang="en-GB" sz="1600" b="1" dirty="0"/>
              <a:t>Intensively mineralized altered bitumen (AB&gt;Min) </a:t>
            </a:r>
            <a:r>
              <a:rPr lang="en-GB" sz="1600" dirty="0"/>
              <a:t>– compact areas of fine-grained minerals in altered bitumen.</a:t>
            </a:r>
          </a:p>
          <a:p>
            <a:r>
              <a:rPr lang="en-GB" sz="1600" dirty="0"/>
              <a:t>Mineral</a:t>
            </a:r>
            <a:r>
              <a:rPr lang="en-150" sz="1600" dirty="0"/>
              <a:t> matter </a:t>
            </a:r>
            <a:r>
              <a:rPr lang="en-GB" sz="1600" dirty="0"/>
              <a:t>bitumen. </a:t>
            </a:r>
          </a:p>
          <a:p>
            <a:pPr marL="0" indent="0">
              <a:buNone/>
            </a:pPr>
            <a:r>
              <a:rPr lang="en-GB" sz="1600" dirty="0"/>
              <a:t>Mineral matter is represented by a mixture of individual grains of radioactive minerals (uraninite</a:t>
            </a:r>
            <a:r>
              <a:rPr lang="en-150" sz="1600" dirty="0"/>
              <a:t> etc.</a:t>
            </a:r>
            <a:r>
              <a:rPr lang="en-GB" sz="1600" dirty="0"/>
              <a:t>), quartz, pyrite, Fe and </a:t>
            </a:r>
            <a:r>
              <a:rPr lang="en-GB" sz="1600" dirty="0" err="1"/>
              <a:t>Ti</a:t>
            </a:r>
            <a:r>
              <a:rPr lang="en-GB" sz="1600" dirty="0"/>
              <a:t> oxides, and other </a:t>
            </a:r>
            <a:r>
              <a:rPr lang="en-GB" sz="1600" dirty="0" err="1"/>
              <a:t>acces</a:t>
            </a:r>
            <a:r>
              <a:rPr lang="cs-CZ" sz="1600" dirty="0"/>
              <a:t>s</a:t>
            </a:r>
            <a:r>
              <a:rPr lang="en-GB" sz="1600" dirty="0" err="1"/>
              <a:t>ory</a:t>
            </a:r>
            <a:r>
              <a:rPr lang="en-GB" sz="1600" dirty="0"/>
              <a:t> minerals; and also by quartz and carbonates </a:t>
            </a:r>
            <a:r>
              <a:rPr lang="en-150" sz="1600" dirty="0"/>
              <a:t>filling </a:t>
            </a:r>
            <a:r>
              <a:rPr lang="en-US" sz="1600" dirty="0"/>
              <a:t>cracks and </a:t>
            </a:r>
            <a:r>
              <a:rPr lang="en-GB" sz="1600" dirty="0"/>
              <a:t>vein</a:t>
            </a:r>
            <a:r>
              <a:rPr lang="en-150" sz="1600" dirty="0"/>
              <a:t>s</a:t>
            </a:r>
            <a:r>
              <a:rPr lang="en-GB" sz="1600" dirty="0"/>
              <a:t>. (</a:t>
            </a:r>
            <a:r>
              <a:rPr lang="en-GB" sz="1600" dirty="0" err="1"/>
              <a:t>Havelcová</a:t>
            </a:r>
            <a:r>
              <a:rPr lang="en-GB" sz="1600" dirty="0"/>
              <a:t> et al.,2022).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88E7B72-7DEE-0DAA-120C-314180BF4E4A}"/>
              </a:ext>
            </a:extLst>
          </p:cNvPr>
          <p:cNvSpPr txBox="1">
            <a:spLocks/>
          </p:cNvSpPr>
          <p:nvPr/>
        </p:nvSpPr>
        <p:spPr>
          <a:xfrm>
            <a:off x="353961" y="831964"/>
            <a:ext cx="10992463" cy="481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Petrographical</a:t>
            </a:r>
            <a:r>
              <a:rPr lang="en-GB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components of UB distinguished according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r>
              <a:rPr lang="en-150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/>
              <a:t>morphology of bitumen and </a:t>
            </a:r>
            <a:r>
              <a:rPr lang="en-150" sz="1600" b="1" dirty="0"/>
              <a:t>their</a:t>
            </a:r>
            <a:r>
              <a:rPr lang="en-GB" sz="1600" b="1" dirty="0"/>
              <a:t> mineralisation: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b="1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7576AF60-24F8-EA88-71D5-71C1D4F88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0" y="74978"/>
            <a:ext cx="624610" cy="624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39A31-180F-B3CA-11A1-8D40FD8E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61" y="1448932"/>
            <a:ext cx="2986454" cy="2554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281EB-B56E-D3F8-D499-24BE523394C4}"/>
              </a:ext>
            </a:extLst>
          </p:cNvPr>
          <p:cNvSpPr txBox="1"/>
          <p:nvPr/>
        </p:nvSpPr>
        <p:spPr>
          <a:xfrm>
            <a:off x="5003870" y="4154490"/>
            <a:ext cx="275973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222222"/>
                </a:solidFill>
                <a:effectLst/>
              </a:rPr>
              <a:t>Example from the black coal.</a:t>
            </a:r>
          </a:p>
          <a:p>
            <a:r>
              <a:rPr lang="en-US" sz="1400" i="0" dirty="0">
                <a:solidFill>
                  <a:srgbClr val="222222"/>
                </a:solidFill>
                <a:effectLst/>
              </a:rPr>
              <a:t>High reflectance halo with marked vitrinite reflectance values, which increase from the dark edge to the contact with a U phase. </a:t>
            </a:r>
            <a:r>
              <a:rPr lang="en-150" sz="1400" i="1" dirty="0"/>
              <a:t>(</a:t>
            </a:r>
            <a:r>
              <a:rPr lang="en-150" sz="1400" i="1" dirty="0" err="1"/>
              <a:t>Sykorova</a:t>
            </a:r>
            <a:r>
              <a:rPr lang="en-150" sz="1400" i="1" dirty="0"/>
              <a:t> et al. 2016)</a:t>
            </a:r>
            <a:endParaRPr lang="en-US" sz="1400" i="1" dirty="0"/>
          </a:p>
          <a:p>
            <a:pPr algn="l"/>
            <a:endParaRPr lang="en-US" sz="1600" b="0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</a:rPr>
              <a:t>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7907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3047</Words>
  <Application>Microsoft Office PowerPoint</Application>
  <PresentationFormat>Widescreen</PresentationFormat>
  <Paragraphs>159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Motiv Office</vt:lpstr>
      <vt:lpstr>PowerPoint Presentation</vt:lpstr>
      <vt:lpstr>Introduction</vt:lpstr>
      <vt:lpstr>Petrographic evidences of radiolytical alteration</vt:lpstr>
      <vt:lpstr>PowerPoint Presentation</vt:lpstr>
      <vt:lpstr>Uraniferous fossil resin (duxite)</vt:lpstr>
      <vt:lpstr>Uraniferous bituminous coal</vt:lpstr>
      <vt:lpstr>Uraniferous coal: halo variability</vt:lpstr>
      <vt:lpstr> Uraniferous bitumen: variable alteration in reflected and blue light </vt:lpstr>
      <vt:lpstr>Uraniferous bitumen (UB)</vt:lpstr>
      <vt:lpstr>Uraniferous bitumen – halo and irregular zones</vt:lpstr>
      <vt:lpstr>Uraniferous bitumen – irregular morphology and mineralization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the establishment of the working group of the Commission II Tatiana Larikova, Ivana Sýkorová Jolanta Kus</dc:title>
  <dc:creator>Ivana Sýkorová</dc:creator>
  <cp:lastModifiedBy>Tatiana Larikova</cp:lastModifiedBy>
  <cp:revision>74</cp:revision>
  <cp:lastPrinted>2022-09-22T05:29:08Z</cp:lastPrinted>
  <dcterms:created xsi:type="dcterms:W3CDTF">2022-09-07T08:31:21Z</dcterms:created>
  <dcterms:modified xsi:type="dcterms:W3CDTF">2022-10-14T07:52:42Z</dcterms:modified>
</cp:coreProperties>
</file>